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5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image" Target="../media/image107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12" Type="http://schemas.openxmlformats.org/officeDocument/2006/relationships/image" Target="../media/image106.wmf"/><Relationship Id="rId2" Type="http://schemas.openxmlformats.org/officeDocument/2006/relationships/image" Target="../media/image89.wmf"/><Relationship Id="rId1" Type="http://schemas.openxmlformats.org/officeDocument/2006/relationships/image" Target="../media/image97.wmf"/><Relationship Id="rId6" Type="http://schemas.openxmlformats.org/officeDocument/2006/relationships/image" Target="../media/image101.wmf"/><Relationship Id="rId11" Type="http://schemas.openxmlformats.org/officeDocument/2006/relationships/image" Target="../media/image105.wmf"/><Relationship Id="rId5" Type="http://schemas.openxmlformats.org/officeDocument/2006/relationships/image" Target="../media/image100.wmf"/><Relationship Id="rId10" Type="http://schemas.openxmlformats.org/officeDocument/2006/relationships/image" Target="../media/image94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image" Target="../media/image119.wmf"/><Relationship Id="rId3" Type="http://schemas.openxmlformats.org/officeDocument/2006/relationships/image" Target="../media/image110.wmf"/><Relationship Id="rId7" Type="http://schemas.openxmlformats.org/officeDocument/2006/relationships/image" Target="../media/image113.wmf"/><Relationship Id="rId12" Type="http://schemas.openxmlformats.org/officeDocument/2006/relationships/image" Target="../media/image118.wmf"/><Relationship Id="rId2" Type="http://schemas.openxmlformats.org/officeDocument/2006/relationships/image" Target="../media/image109.wmf"/><Relationship Id="rId16" Type="http://schemas.openxmlformats.org/officeDocument/2006/relationships/image" Target="../media/image122.wmf"/><Relationship Id="rId1" Type="http://schemas.openxmlformats.org/officeDocument/2006/relationships/image" Target="../media/image108.wmf"/><Relationship Id="rId6" Type="http://schemas.openxmlformats.org/officeDocument/2006/relationships/image" Target="../media/image112.wmf"/><Relationship Id="rId11" Type="http://schemas.openxmlformats.org/officeDocument/2006/relationships/image" Target="../media/image117.wmf"/><Relationship Id="rId5" Type="http://schemas.openxmlformats.org/officeDocument/2006/relationships/image" Target="../media/image111.wmf"/><Relationship Id="rId15" Type="http://schemas.openxmlformats.org/officeDocument/2006/relationships/image" Target="../media/image121.wmf"/><Relationship Id="rId10" Type="http://schemas.openxmlformats.org/officeDocument/2006/relationships/image" Target="../media/image116.wmf"/><Relationship Id="rId4" Type="http://schemas.openxmlformats.org/officeDocument/2006/relationships/image" Target="../media/image41.wmf"/><Relationship Id="rId9" Type="http://schemas.openxmlformats.org/officeDocument/2006/relationships/image" Target="../media/image115.wmf"/><Relationship Id="rId14" Type="http://schemas.openxmlformats.org/officeDocument/2006/relationships/image" Target="../media/image12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image" Target="../media/image130.wmf"/><Relationship Id="rId3" Type="http://schemas.openxmlformats.org/officeDocument/2006/relationships/image" Target="../media/image110.wmf"/><Relationship Id="rId7" Type="http://schemas.openxmlformats.org/officeDocument/2006/relationships/image" Target="../media/image125.wmf"/><Relationship Id="rId12" Type="http://schemas.openxmlformats.org/officeDocument/2006/relationships/image" Target="../media/image129.wmf"/><Relationship Id="rId2" Type="http://schemas.openxmlformats.org/officeDocument/2006/relationships/image" Target="../media/image109.wmf"/><Relationship Id="rId16" Type="http://schemas.openxmlformats.org/officeDocument/2006/relationships/image" Target="../media/image122.wmf"/><Relationship Id="rId1" Type="http://schemas.openxmlformats.org/officeDocument/2006/relationships/image" Target="../media/image123.wmf"/><Relationship Id="rId6" Type="http://schemas.openxmlformats.org/officeDocument/2006/relationships/image" Target="../media/image124.wmf"/><Relationship Id="rId11" Type="http://schemas.openxmlformats.org/officeDocument/2006/relationships/image" Target="../media/image128.wmf"/><Relationship Id="rId5" Type="http://schemas.openxmlformats.org/officeDocument/2006/relationships/image" Target="../media/image111.wmf"/><Relationship Id="rId15" Type="http://schemas.openxmlformats.org/officeDocument/2006/relationships/image" Target="../media/image131.wmf"/><Relationship Id="rId10" Type="http://schemas.openxmlformats.org/officeDocument/2006/relationships/image" Target="../media/image127.wmf"/><Relationship Id="rId4" Type="http://schemas.openxmlformats.org/officeDocument/2006/relationships/image" Target="../media/image41.wmf"/><Relationship Id="rId9" Type="http://schemas.openxmlformats.org/officeDocument/2006/relationships/image" Target="../media/image115.wmf"/><Relationship Id="rId14" Type="http://schemas.openxmlformats.org/officeDocument/2006/relationships/image" Target="../media/image1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6.wmf"/><Relationship Id="rId7" Type="http://schemas.openxmlformats.org/officeDocument/2006/relationships/image" Target="../media/image8.wmf"/><Relationship Id="rId12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7.wmf"/><Relationship Id="rId11" Type="http://schemas.openxmlformats.org/officeDocument/2006/relationships/image" Target="../media/image18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17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6.wmf"/><Relationship Id="rId7" Type="http://schemas.openxmlformats.org/officeDocument/2006/relationships/image" Target="../media/image22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1.wmf"/><Relationship Id="rId11" Type="http://schemas.openxmlformats.org/officeDocument/2006/relationships/image" Target="../media/image24.wmf"/><Relationship Id="rId5" Type="http://schemas.openxmlformats.org/officeDocument/2006/relationships/image" Target="../media/image20.wmf"/><Relationship Id="rId10" Type="http://schemas.openxmlformats.org/officeDocument/2006/relationships/image" Target="../media/image11.wmf"/><Relationship Id="rId4" Type="http://schemas.openxmlformats.org/officeDocument/2006/relationships/image" Target="../media/image17.wmf"/><Relationship Id="rId9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50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17" Type="http://schemas.openxmlformats.org/officeDocument/2006/relationships/image" Target="../media/image54.wmf"/><Relationship Id="rId2" Type="http://schemas.openxmlformats.org/officeDocument/2006/relationships/image" Target="../media/image39.wmf"/><Relationship Id="rId16" Type="http://schemas.openxmlformats.org/officeDocument/2006/relationships/image" Target="../media/image53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5" Type="http://schemas.openxmlformats.org/officeDocument/2006/relationships/image" Target="../media/image5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Relationship Id="rId14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image" Target="../media/image64.wmf"/><Relationship Id="rId18" Type="http://schemas.openxmlformats.org/officeDocument/2006/relationships/image" Target="../media/image69.wmf"/><Relationship Id="rId3" Type="http://schemas.openxmlformats.org/officeDocument/2006/relationships/image" Target="../media/image40.wmf"/><Relationship Id="rId7" Type="http://schemas.openxmlformats.org/officeDocument/2006/relationships/image" Target="../media/image59.wmf"/><Relationship Id="rId12" Type="http://schemas.openxmlformats.org/officeDocument/2006/relationships/image" Target="../media/image63.wmf"/><Relationship Id="rId17" Type="http://schemas.openxmlformats.org/officeDocument/2006/relationships/image" Target="../media/image68.wmf"/><Relationship Id="rId2" Type="http://schemas.openxmlformats.org/officeDocument/2006/relationships/image" Target="../media/image39.wmf"/><Relationship Id="rId16" Type="http://schemas.openxmlformats.org/officeDocument/2006/relationships/image" Target="../media/image67.wmf"/><Relationship Id="rId1" Type="http://schemas.openxmlformats.org/officeDocument/2006/relationships/image" Target="../media/image55.wmf"/><Relationship Id="rId6" Type="http://schemas.openxmlformats.org/officeDocument/2006/relationships/image" Target="../media/image58.wmf"/><Relationship Id="rId11" Type="http://schemas.openxmlformats.org/officeDocument/2006/relationships/image" Target="../media/image62.wmf"/><Relationship Id="rId5" Type="http://schemas.openxmlformats.org/officeDocument/2006/relationships/image" Target="../media/image57.wmf"/><Relationship Id="rId15" Type="http://schemas.openxmlformats.org/officeDocument/2006/relationships/image" Target="../media/image66.wmf"/><Relationship Id="rId10" Type="http://schemas.openxmlformats.org/officeDocument/2006/relationships/image" Target="../media/image45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Relationship Id="rId14" Type="http://schemas.openxmlformats.org/officeDocument/2006/relationships/image" Target="../media/image6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8.wmf"/><Relationship Id="rId3" Type="http://schemas.openxmlformats.org/officeDocument/2006/relationships/image" Target="../media/image40.wmf"/><Relationship Id="rId7" Type="http://schemas.openxmlformats.org/officeDocument/2006/relationships/image" Target="../media/image73.wmf"/><Relationship Id="rId12" Type="http://schemas.openxmlformats.org/officeDocument/2006/relationships/image" Target="../media/image63.wmf"/><Relationship Id="rId17" Type="http://schemas.openxmlformats.org/officeDocument/2006/relationships/image" Target="../media/image81.wmf"/><Relationship Id="rId2" Type="http://schemas.openxmlformats.org/officeDocument/2006/relationships/image" Target="../media/image71.wmf"/><Relationship Id="rId16" Type="http://schemas.openxmlformats.org/officeDocument/2006/relationships/image" Target="../media/image80.wmf"/><Relationship Id="rId1" Type="http://schemas.openxmlformats.org/officeDocument/2006/relationships/image" Target="../media/image70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42.wmf"/><Relationship Id="rId15" Type="http://schemas.openxmlformats.org/officeDocument/2006/relationships/image" Target="../media/image79.wmf"/><Relationship Id="rId10" Type="http://schemas.openxmlformats.org/officeDocument/2006/relationships/image" Target="../media/image76.wmf"/><Relationship Id="rId4" Type="http://schemas.openxmlformats.org/officeDocument/2006/relationships/image" Target="../media/image56.wmf"/><Relationship Id="rId9" Type="http://schemas.openxmlformats.org/officeDocument/2006/relationships/image" Target="../media/image75.wmf"/><Relationship Id="rId14" Type="http://schemas.openxmlformats.org/officeDocument/2006/relationships/image" Target="../media/image6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47E1E-D394-463F-963E-54F45662138B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46474-D187-407B-9173-4ABA5564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112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1107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6EA63A-A197-4D35-9380-20A4D9C750E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34FB1-8E50-42CF-B9E8-6A3F3F732CFC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87DFA1-D005-48E0-B8B2-DCF5511AF4F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9414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7791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8067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52E05A-8C29-4FF1-8E7C-949FDE9C4A4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E06641-1D2A-451B-8787-CBC8D8A644E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726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9333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9207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1711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734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305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18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0762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46474-D187-407B-9173-4ABA5564628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300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514634-A577-4187-9697-AD121F5B441E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FF0D99-116F-422F-9430-73A7375E12D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42.wmf"/><Relationship Id="rId18" Type="http://schemas.openxmlformats.org/officeDocument/2006/relationships/image" Target="../media/image44.wmf"/><Relationship Id="rId26" Type="http://schemas.openxmlformats.org/officeDocument/2006/relationships/oleObject" Target="../embeddings/oleObject61.bin"/><Relationship Id="rId39" Type="http://schemas.openxmlformats.org/officeDocument/2006/relationships/image" Target="../media/image54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45.wmf"/><Relationship Id="rId34" Type="http://schemas.openxmlformats.org/officeDocument/2006/relationships/oleObject" Target="../embeddings/oleObject65.bin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53.bin"/><Relationship Id="rId17" Type="http://schemas.openxmlformats.org/officeDocument/2006/relationships/oleObject" Target="../embeddings/oleObject56.bin"/><Relationship Id="rId25" Type="http://schemas.openxmlformats.org/officeDocument/2006/relationships/image" Target="../media/image47.wmf"/><Relationship Id="rId33" Type="http://schemas.openxmlformats.org/officeDocument/2006/relationships/image" Target="../media/image51.wmf"/><Relationship Id="rId38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0" Type="http://schemas.openxmlformats.org/officeDocument/2006/relationships/oleObject" Target="../embeddings/oleObject58.bin"/><Relationship Id="rId29" Type="http://schemas.openxmlformats.org/officeDocument/2006/relationships/image" Target="../media/image4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41.wmf"/><Relationship Id="rId24" Type="http://schemas.openxmlformats.org/officeDocument/2006/relationships/oleObject" Target="../embeddings/oleObject60.bin"/><Relationship Id="rId32" Type="http://schemas.openxmlformats.org/officeDocument/2006/relationships/oleObject" Target="../embeddings/oleObject64.bin"/><Relationship Id="rId37" Type="http://schemas.openxmlformats.org/officeDocument/2006/relationships/image" Target="../media/image53.wmf"/><Relationship Id="rId5" Type="http://schemas.openxmlformats.org/officeDocument/2006/relationships/image" Target="../media/image38.wmf"/><Relationship Id="rId15" Type="http://schemas.openxmlformats.org/officeDocument/2006/relationships/oleObject" Target="../embeddings/oleObject55.bin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62.bin"/><Relationship Id="rId36" Type="http://schemas.openxmlformats.org/officeDocument/2006/relationships/oleObject" Target="../embeddings/oleObject66.bin"/><Relationship Id="rId10" Type="http://schemas.openxmlformats.org/officeDocument/2006/relationships/oleObject" Target="../embeddings/oleObject52.bin"/><Relationship Id="rId19" Type="http://schemas.openxmlformats.org/officeDocument/2006/relationships/oleObject" Target="../embeddings/oleObject57.bin"/><Relationship Id="rId31" Type="http://schemas.openxmlformats.org/officeDocument/2006/relationships/image" Target="../media/image50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9.bin"/><Relationship Id="rId27" Type="http://schemas.openxmlformats.org/officeDocument/2006/relationships/image" Target="../media/image48.wmf"/><Relationship Id="rId30" Type="http://schemas.openxmlformats.org/officeDocument/2006/relationships/oleObject" Target="../embeddings/oleObject63.bin"/><Relationship Id="rId35" Type="http://schemas.openxmlformats.org/officeDocument/2006/relationships/image" Target="../media/image5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57.wmf"/><Relationship Id="rId18" Type="http://schemas.openxmlformats.org/officeDocument/2006/relationships/image" Target="../media/image59.wmf"/><Relationship Id="rId26" Type="http://schemas.openxmlformats.org/officeDocument/2006/relationships/image" Target="../media/image62.wmf"/><Relationship Id="rId39" Type="http://schemas.openxmlformats.org/officeDocument/2006/relationships/oleObject" Target="../embeddings/oleObject86.bin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77.bin"/><Relationship Id="rId34" Type="http://schemas.openxmlformats.org/officeDocument/2006/relationships/image" Target="../media/image66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72.bin"/><Relationship Id="rId17" Type="http://schemas.openxmlformats.org/officeDocument/2006/relationships/oleObject" Target="../embeddings/oleObject75.bin"/><Relationship Id="rId25" Type="http://schemas.openxmlformats.org/officeDocument/2006/relationships/oleObject" Target="../embeddings/oleObject79.bin"/><Relationship Id="rId33" Type="http://schemas.openxmlformats.org/officeDocument/2006/relationships/oleObject" Target="../embeddings/oleObject83.bin"/><Relationship Id="rId38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29" Type="http://schemas.openxmlformats.org/officeDocument/2006/relationships/oleObject" Target="../embeddings/oleObject81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56.wmf"/><Relationship Id="rId24" Type="http://schemas.openxmlformats.org/officeDocument/2006/relationships/image" Target="../media/image45.wmf"/><Relationship Id="rId32" Type="http://schemas.openxmlformats.org/officeDocument/2006/relationships/image" Target="../media/image65.wmf"/><Relationship Id="rId37" Type="http://schemas.openxmlformats.org/officeDocument/2006/relationships/oleObject" Target="../embeddings/oleObject85.bin"/><Relationship Id="rId40" Type="http://schemas.openxmlformats.org/officeDocument/2006/relationships/image" Target="../media/image69.wmf"/><Relationship Id="rId5" Type="http://schemas.openxmlformats.org/officeDocument/2006/relationships/image" Target="../media/image55.wmf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image" Target="../media/image63.wmf"/><Relationship Id="rId36" Type="http://schemas.openxmlformats.org/officeDocument/2006/relationships/image" Target="../media/image67.wmf"/><Relationship Id="rId10" Type="http://schemas.openxmlformats.org/officeDocument/2006/relationships/oleObject" Target="../embeddings/oleObject71.bin"/><Relationship Id="rId19" Type="http://schemas.openxmlformats.org/officeDocument/2006/relationships/oleObject" Target="../embeddings/oleObject76.bin"/><Relationship Id="rId31" Type="http://schemas.openxmlformats.org/officeDocument/2006/relationships/oleObject" Target="../embeddings/oleObject82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73.bin"/><Relationship Id="rId22" Type="http://schemas.openxmlformats.org/officeDocument/2006/relationships/image" Target="../media/image61.wmf"/><Relationship Id="rId27" Type="http://schemas.openxmlformats.org/officeDocument/2006/relationships/oleObject" Target="../embeddings/oleObject80.bin"/><Relationship Id="rId30" Type="http://schemas.openxmlformats.org/officeDocument/2006/relationships/image" Target="../media/image64.wmf"/><Relationship Id="rId35" Type="http://schemas.openxmlformats.org/officeDocument/2006/relationships/oleObject" Target="../embeddings/oleObject8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42.wmf"/><Relationship Id="rId18" Type="http://schemas.openxmlformats.org/officeDocument/2006/relationships/image" Target="../media/image73.wmf"/><Relationship Id="rId26" Type="http://schemas.openxmlformats.org/officeDocument/2006/relationships/image" Target="../media/image77.wmf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96.bin"/><Relationship Id="rId34" Type="http://schemas.openxmlformats.org/officeDocument/2006/relationships/image" Target="../media/image79.w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91.bin"/><Relationship Id="rId17" Type="http://schemas.openxmlformats.org/officeDocument/2006/relationships/oleObject" Target="../embeddings/oleObject94.bin"/><Relationship Id="rId25" Type="http://schemas.openxmlformats.org/officeDocument/2006/relationships/oleObject" Target="../embeddings/oleObject98.bin"/><Relationship Id="rId33" Type="http://schemas.openxmlformats.org/officeDocument/2006/relationships/oleObject" Target="../embeddings/oleObject102.bin"/><Relationship Id="rId38" Type="http://schemas.openxmlformats.org/officeDocument/2006/relationships/image" Target="../media/image8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29" Type="http://schemas.openxmlformats.org/officeDocument/2006/relationships/oleObject" Target="../embeddings/oleObject10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56.wmf"/><Relationship Id="rId24" Type="http://schemas.openxmlformats.org/officeDocument/2006/relationships/image" Target="../media/image76.wmf"/><Relationship Id="rId32" Type="http://schemas.openxmlformats.org/officeDocument/2006/relationships/image" Target="../media/image65.wmf"/><Relationship Id="rId37" Type="http://schemas.openxmlformats.org/officeDocument/2006/relationships/oleObject" Target="../embeddings/oleObject104.bin"/><Relationship Id="rId5" Type="http://schemas.openxmlformats.org/officeDocument/2006/relationships/image" Target="../media/image70.wmf"/><Relationship Id="rId15" Type="http://schemas.openxmlformats.org/officeDocument/2006/relationships/oleObject" Target="../embeddings/oleObject93.bin"/><Relationship Id="rId23" Type="http://schemas.openxmlformats.org/officeDocument/2006/relationships/oleObject" Target="../embeddings/oleObject97.bin"/><Relationship Id="rId28" Type="http://schemas.openxmlformats.org/officeDocument/2006/relationships/image" Target="../media/image63.wmf"/><Relationship Id="rId36" Type="http://schemas.openxmlformats.org/officeDocument/2006/relationships/image" Target="../media/image80.wmf"/><Relationship Id="rId10" Type="http://schemas.openxmlformats.org/officeDocument/2006/relationships/oleObject" Target="../embeddings/oleObject90.bin"/><Relationship Id="rId19" Type="http://schemas.openxmlformats.org/officeDocument/2006/relationships/oleObject" Target="../embeddings/oleObject95.bin"/><Relationship Id="rId31" Type="http://schemas.openxmlformats.org/officeDocument/2006/relationships/oleObject" Target="../embeddings/oleObject101.bin"/><Relationship Id="rId4" Type="http://schemas.openxmlformats.org/officeDocument/2006/relationships/oleObject" Target="../embeddings/oleObject87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92.bin"/><Relationship Id="rId22" Type="http://schemas.openxmlformats.org/officeDocument/2006/relationships/image" Target="../media/image75.wmf"/><Relationship Id="rId27" Type="http://schemas.openxmlformats.org/officeDocument/2006/relationships/oleObject" Target="../embeddings/oleObject99.bin"/><Relationship Id="rId30" Type="http://schemas.openxmlformats.org/officeDocument/2006/relationships/image" Target="../media/image78.wmf"/><Relationship Id="rId35" Type="http://schemas.openxmlformats.org/officeDocument/2006/relationships/oleObject" Target="../embeddings/oleObject10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13" Type="http://schemas.openxmlformats.org/officeDocument/2006/relationships/image" Target="../media/image86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83.wmf"/><Relationship Id="rId12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6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108.bin"/><Relationship Id="rId4" Type="http://schemas.openxmlformats.org/officeDocument/2006/relationships/oleObject" Target="../embeddings/oleObject105.bin"/><Relationship Id="rId9" Type="http://schemas.openxmlformats.org/officeDocument/2006/relationships/image" Target="../media/image8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image" Target="../media/image91.wmf"/><Relationship Id="rId18" Type="http://schemas.openxmlformats.org/officeDocument/2006/relationships/oleObject" Target="../embeddings/oleObject118.bin"/><Relationship Id="rId26" Type="http://schemas.openxmlformats.org/officeDocument/2006/relationships/oleObject" Target="../embeddings/oleObject123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120.bin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114.bin"/><Relationship Id="rId17" Type="http://schemas.openxmlformats.org/officeDocument/2006/relationships/oleObject" Target="../embeddings/oleObject117.bin"/><Relationship Id="rId25" Type="http://schemas.openxmlformats.org/officeDocument/2006/relationships/image" Target="../media/image9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19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90.wmf"/><Relationship Id="rId24" Type="http://schemas.openxmlformats.org/officeDocument/2006/relationships/oleObject" Target="../embeddings/oleObject122.bin"/><Relationship Id="rId5" Type="http://schemas.openxmlformats.org/officeDocument/2006/relationships/image" Target="../media/image87.wmf"/><Relationship Id="rId15" Type="http://schemas.openxmlformats.org/officeDocument/2006/relationships/image" Target="../media/image92.wmf"/><Relationship Id="rId23" Type="http://schemas.openxmlformats.org/officeDocument/2006/relationships/oleObject" Target="../embeddings/oleObject121.bin"/><Relationship Id="rId28" Type="http://schemas.openxmlformats.org/officeDocument/2006/relationships/image" Target="../media/image96.wmf"/><Relationship Id="rId10" Type="http://schemas.openxmlformats.org/officeDocument/2006/relationships/oleObject" Target="../embeddings/oleObject113.bin"/><Relationship Id="rId19" Type="http://schemas.openxmlformats.org/officeDocument/2006/relationships/image" Target="../media/image93.wmf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115.bin"/><Relationship Id="rId22" Type="http://schemas.openxmlformats.org/officeDocument/2006/relationships/image" Target="../media/image94.wmf"/><Relationship Id="rId27" Type="http://schemas.openxmlformats.org/officeDocument/2006/relationships/oleObject" Target="../embeddings/oleObject12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13" Type="http://schemas.openxmlformats.org/officeDocument/2006/relationships/image" Target="../media/image100.wmf"/><Relationship Id="rId18" Type="http://schemas.openxmlformats.org/officeDocument/2006/relationships/oleObject" Target="../embeddings/oleObject132.bin"/><Relationship Id="rId26" Type="http://schemas.openxmlformats.org/officeDocument/2006/relationships/oleObject" Target="../embeddings/oleObject136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04.wmf"/><Relationship Id="rId7" Type="http://schemas.openxmlformats.org/officeDocument/2006/relationships/image" Target="../media/image89.wmf"/><Relationship Id="rId12" Type="http://schemas.openxmlformats.org/officeDocument/2006/relationships/oleObject" Target="../embeddings/oleObject129.bin"/><Relationship Id="rId17" Type="http://schemas.openxmlformats.org/officeDocument/2006/relationships/image" Target="../media/image102.wmf"/><Relationship Id="rId25" Type="http://schemas.openxmlformats.org/officeDocument/2006/relationships/image" Target="../media/image10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1.bin"/><Relationship Id="rId20" Type="http://schemas.openxmlformats.org/officeDocument/2006/relationships/oleObject" Target="../embeddings/oleObject133.bin"/><Relationship Id="rId29" Type="http://schemas.openxmlformats.org/officeDocument/2006/relationships/oleObject" Target="../embeddings/oleObject13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6.bin"/><Relationship Id="rId11" Type="http://schemas.openxmlformats.org/officeDocument/2006/relationships/image" Target="../media/image99.wmf"/><Relationship Id="rId24" Type="http://schemas.openxmlformats.org/officeDocument/2006/relationships/oleObject" Target="../embeddings/oleObject135.bin"/><Relationship Id="rId5" Type="http://schemas.openxmlformats.org/officeDocument/2006/relationships/image" Target="../media/image97.wmf"/><Relationship Id="rId15" Type="http://schemas.openxmlformats.org/officeDocument/2006/relationships/image" Target="../media/image101.wmf"/><Relationship Id="rId23" Type="http://schemas.openxmlformats.org/officeDocument/2006/relationships/image" Target="../media/image94.wmf"/><Relationship Id="rId28" Type="http://schemas.openxmlformats.org/officeDocument/2006/relationships/oleObject" Target="../embeddings/oleObject137.bin"/><Relationship Id="rId10" Type="http://schemas.openxmlformats.org/officeDocument/2006/relationships/oleObject" Target="../embeddings/oleObject128.bin"/><Relationship Id="rId19" Type="http://schemas.openxmlformats.org/officeDocument/2006/relationships/image" Target="../media/image103.wmf"/><Relationship Id="rId4" Type="http://schemas.openxmlformats.org/officeDocument/2006/relationships/oleObject" Target="../embeddings/oleObject125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130.bin"/><Relationship Id="rId22" Type="http://schemas.openxmlformats.org/officeDocument/2006/relationships/oleObject" Target="../embeddings/oleObject134.bin"/><Relationship Id="rId27" Type="http://schemas.openxmlformats.org/officeDocument/2006/relationships/image" Target="../media/image106.wmf"/><Relationship Id="rId30" Type="http://schemas.openxmlformats.org/officeDocument/2006/relationships/image" Target="../media/image10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13" Type="http://schemas.openxmlformats.org/officeDocument/2006/relationships/image" Target="../media/image111.wmf"/><Relationship Id="rId18" Type="http://schemas.openxmlformats.org/officeDocument/2006/relationships/oleObject" Target="../embeddings/oleObject146.bin"/><Relationship Id="rId26" Type="http://schemas.openxmlformats.org/officeDocument/2006/relationships/oleObject" Target="../embeddings/oleObject150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15.wmf"/><Relationship Id="rId34" Type="http://schemas.openxmlformats.org/officeDocument/2006/relationships/oleObject" Target="../embeddings/oleObject154.bin"/><Relationship Id="rId7" Type="http://schemas.openxmlformats.org/officeDocument/2006/relationships/image" Target="../media/image109.wmf"/><Relationship Id="rId12" Type="http://schemas.openxmlformats.org/officeDocument/2006/relationships/oleObject" Target="../embeddings/oleObject143.bin"/><Relationship Id="rId17" Type="http://schemas.openxmlformats.org/officeDocument/2006/relationships/image" Target="../media/image113.wmf"/><Relationship Id="rId25" Type="http://schemas.openxmlformats.org/officeDocument/2006/relationships/image" Target="../media/image117.wmf"/><Relationship Id="rId33" Type="http://schemas.openxmlformats.org/officeDocument/2006/relationships/image" Target="../media/image1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5.bin"/><Relationship Id="rId20" Type="http://schemas.openxmlformats.org/officeDocument/2006/relationships/oleObject" Target="../embeddings/oleObject147.bin"/><Relationship Id="rId29" Type="http://schemas.openxmlformats.org/officeDocument/2006/relationships/image" Target="../media/image119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0.bin"/><Relationship Id="rId11" Type="http://schemas.openxmlformats.org/officeDocument/2006/relationships/image" Target="../media/image41.wmf"/><Relationship Id="rId24" Type="http://schemas.openxmlformats.org/officeDocument/2006/relationships/oleObject" Target="../embeddings/oleObject149.bin"/><Relationship Id="rId32" Type="http://schemas.openxmlformats.org/officeDocument/2006/relationships/oleObject" Target="../embeddings/oleObject153.bin"/><Relationship Id="rId5" Type="http://schemas.openxmlformats.org/officeDocument/2006/relationships/image" Target="../media/image108.wmf"/><Relationship Id="rId15" Type="http://schemas.openxmlformats.org/officeDocument/2006/relationships/image" Target="../media/image112.wmf"/><Relationship Id="rId23" Type="http://schemas.openxmlformats.org/officeDocument/2006/relationships/image" Target="../media/image116.wmf"/><Relationship Id="rId28" Type="http://schemas.openxmlformats.org/officeDocument/2006/relationships/oleObject" Target="../embeddings/oleObject151.bin"/><Relationship Id="rId10" Type="http://schemas.openxmlformats.org/officeDocument/2006/relationships/oleObject" Target="../embeddings/oleObject142.bin"/><Relationship Id="rId19" Type="http://schemas.openxmlformats.org/officeDocument/2006/relationships/image" Target="../media/image114.wmf"/><Relationship Id="rId31" Type="http://schemas.openxmlformats.org/officeDocument/2006/relationships/image" Target="../media/image120.wmf"/><Relationship Id="rId4" Type="http://schemas.openxmlformats.org/officeDocument/2006/relationships/oleObject" Target="../embeddings/oleObject139.bin"/><Relationship Id="rId9" Type="http://schemas.openxmlformats.org/officeDocument/2006/relationships/image" Target="../media/image110.wmf"/><Relationship Id="rId14" Type="http://schemas.openxmlformats.org/officeDocument/2006/relationships/oleObject" Target="../embeddings/oleObject144.bin"/><Relationship Id="rId22" Type="http://schemas.openxmlformats.org/officeDocument/2006/relationships/oleObject" Target="../embeddings/oleObject148.bin"/><Relationship Id="rId27" Type="http://schemas.openxmlformats.org/officeDocument/2006/relationships/image" Target="../media/image118.wmf"/><Relationship Id="rId30" Type="http://schemas.openxmlformats.org/officeDocument/2006/relationships/oleObject" Target="../embeddings/oleObject152.bin"/><Relationship Id="rId35" Type="http://schemas.openxmlformats.org/officeDocument/2006/relationships/image" Target="../media/image12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7.bin"/><Relationship Id="rId13" Type="http://schemas.openxmlformats.org/officeDocument/2006/relationships/image" Target="../media/image111.wmf"/><Relationship Id="rId18" Type="http://schemas.openxmlformats.org/officeDocument/2006/relationships/oleObject" Target="../embeddings/oleObject162.bin"/><Relationship Id="rId26" Type="http://schemas.openxmlformats.org/officeDocument/2006/relationships/oleObject" Target="../embeddings/oleObject166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15.wmf"/><Relationship Id="rId34" Type="http://schemas.openxmlformats.org/officeDocument/2006/relationships/oleObject" Target="../embeddings/oleObject170.bin"/><Relationship Id="rId7" Type="http://schemas.openxmlformats.org/officeDocument/2006/relationships/image" Target="../media/image109.wmf"/><Relationship Id="rId12" Type="http://schemas.openxmlformats.org/officeDocument/2006/relationships/oleObject" Target="../embeddings/oleObject159.bin"/><Relationship Id="rId17" Type="http://schemas.openxmlformats.org/officeDocument/2006/relationships/image" Target="../media/image125.wmf"/><Relationship Id="rId25" Type="http://schemas.openxmlformats.org/officeDocument/2006/relationships/image" Target="../media/image128.wmf"/><Relationship Id="rId33" Type="http://schemas.openxmlformats.org/officeDocument/2006/relationships/image" Target="../media/image1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1.bin"/><Relationship Id="rId20" Type="http://schemas.openxmlformats.org/officeDocument/2006/relationships/oleObject" Target="../embeddings/oleObject163.bin"/><Relationship Id="rId29" Type="http://schemas.openxmlformats.org/officeDocument/2006/relationships/image" Target="../media/image130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56.bin"/><Relationship Id="rId11" Type="http://schemas.openxmlformats.org/officeDocument/2006/relationships/image" Target="../media/image41.wmf"/><Relationship Id="rId24" Type="http://schemas.openxmlformats.org/officeDocument/2006/relationships/oleObject" Target="../embeddings/oleObject165.bin"/><Relationship Id="rId32" Type="http://schemas.openxmlformats.org/officeDocument/2006/relationships/oleObject" Target="../embeddings/oleObject169.bin"/><Relationship Id="rId5" Type="http://schemas.openxmlformats.org/officeDocument/2006/relationships/image" Target="../media/image123.wmf"/><Relationship Id="rId15" Type="http://schemas.openxmlformats.org/officeDocument/2006/relationships/image" Target="../media/image124.wmf"/><Relationship Id="rId23" Type="http://schemas.openxmlformats.org/officeDocument/2006/relationships/image" Target="../media/image127.wmf"/><Relationship Id="rId28" Type="http://schemas.openxmlformats.org/officeDocument/2006/relationships/oleObject" Target="../embeddings/oleObject167.bin"/><Relationship Id="rId10" Type="http://schemas.openxmlformats.org/officeDocument/2006/relationships/oleObject" Target="../embeddings/oleObject158.bin"/><Relationship Id="rId19" Type="http://schemas.openxmlformats.org/officeDocument/2006/relationships/image" Target="../media/image126.wmf"/><Relationship Id="rId31" Type="http://schemas.openxmlformats.org/officeDocument/2006/relationships/image" Target="../media/image120.wmf"/><Relationship Id="rId4" Type="http://schemas.openxmlformats.org/officeDocument/2006/relationships/oleObject" Target="../embeddings/oleObject155.bin"/><Relationship Id="rId9" Type="http://schemas.openxmlformats.org/officeDocument/2006/relationships/image" Target="../media/image110.wmf"/><Relationship Id="rId14" Type="http://schemas.openxmlformats.org/officeDocument/2006/relationships/oleObject" Target="../embeddings/oleObject160.bin"/><Relationship Id="rId22" Type="http://schemas.openxmlformats.org/officeDocument/2006/relationships/oleObject" Target="../embeddings/oleObject164.bin"/><Relationship Id="rId27" Type="http://schemas.openxmlformats.org/officeDocument/2006/relationships/image" Target="../media/image129.wmf"/><Relationship Id="rId30" Type="http://schemas.openxmlformats.org/officeDocument/2006/relationships/oleObject" Target="../embeddings/oleObject168.bin"/><Relationship Id="rId35" Type="http://schemas.openxmlformats.org/officeDocument/2006/relationships/image" Target="../media/image1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32.wmf"/><Relationship Id="rId4" Type="http://schemas.openxmlformats.org/officeDocument/2006/relationships/oleObject" Target="../embeddings/oleObject17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20.bin"/><Relationship Id="rId26" Type="http://schemas.openxmlformats.org/officeDocument/2006/relationships/oleObject" Target="../embeddings/oleObject24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10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8.wmf"/><Relationship Id="rId25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23.bin"/><Relationship Id="rId5" Type="http://schemas.openxmlformats.org/officeDocument/2006/relationships/image" Target="../media/image14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Relationship Id="rId27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0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2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14.wmf"/><Relationship Id="rId15" Type="http://schemas.openxmlformats.org/officeDocument/2006/relationships/image" Target="../media/image21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44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34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6.bin"/><Relationship Id="rId9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6.1 Basic Trigonometric Functions</a:t>
            </a:r>
            <a:br>
              <a:rPr lang="en-CA" dirty="0"/>
            </a:br>
            <a:r>
              <a:rPr lang="en-CA" dirty="0"/>
              <a:t>Sine, Cosine, and tangent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016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the missing sides to 2 decimal places using Tangent</a:t>
            </a:r>
          </a:p>
        </p:txBody>
      </p:sp>
      <p:grpSp>
        <p:nvGrpSpPr>
          <p:cNvPr id="3091" name="Group 5"/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312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31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2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3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8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9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0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2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3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5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7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9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0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1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6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7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8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0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grpSp>
        <p:nvGrpSpPr>
          <p:cNvPr id="3092" name="Group 5"/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3096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7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098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9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0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1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2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3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4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5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6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7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8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9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0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1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2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3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4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8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23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57" name="Right Triangle 156"/>
          <p:cNvSpPr/>
          <p:nvPr/>
        </p:nvSpPr>
        <p:spPr>
          <a:xfrm flipH="1">
            <a:off x="812800" y="1538288"/>
            <a:ext cx="2670175" cy="1870075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074" name="Object 43"/>
          <p:cNvGraphicFramePr>
            <a:graphicFrameLocks noChangeAspect="1"/>
          </p:cNvGraphicFramePr>
          <p:nvPr/>
        </p:nvGraphicFramePr>
        <p:xfrm>
          <a:off x="2017713" y="3481388"/>
          <a:ext cx="2730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3074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3481388"/>
                        <a:ext cx="273050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4"/>
          <p:cNvGraphicFramePr>
            <a:graphicFrameLocks noChangeAspect="1"/>
          </p:cNvGraphicFramePr>
          <p:nvPr/>
        </p:nvGraphicFramePr>
        <p:xfrm>
          <a:off x="1238250" y="3076575"/>
          <a:ext cx="3730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241200" imgH="215640" progId="Equation.DSMT4">
                  <p:embed/>
                </p:oleObj>
              </mc:Choice>
              <mc:Fallback>
                <p:oleObj name="Equation" r:id="rId6" imgW="241200" imgH="215640" progId="Equation.DSMT4">
                  <p:embed/>
                  <p:pic>
                    <p:nvPicPr>
                      <p:cNvPr id="307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3076575"/>
                        <a:ext cx="373063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5"/>
          <p:cNvGraphicFramePr>
            <a:graphicFrameLocks noChangeAspect="1"/>
          </p:cNvGraphicFramePr>
          <p:nvPr/>
        </p:nvGraphicFramePr>
        <p:xfrm>
          <a:off x="3525838" y="2330450"/>
          <a:ext cx="2730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126720" imgH="139680" progId="Equation.DSMT4">
                  <p:embed/>
                </p:oleObj>
              </mc:Choice>
              <mc:Fallback>
                <p:oleObj name="Equation" r:id="rId8" imgW="126720" imgH="139680" progId="Equation.DSMT4">
                  <p:embed/>
                  <p:pic>
                    <p:nvPicPr>
                      <p:cNvPr id="307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2330450"/>
                        <a:ext cx="273050" cy="303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/>
          <p:cNvSpPr/>
          <p:nvPr/>
        </p:nvSpPr>
        <p:spPr>
          <a:xfrm flipH="1">
            <a:off x="5695950" y="1379538"/>
            <a:ext cx="1489075" cy="24272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077" name="Object 46"/>
          <p:cNvGraphicFramePr>
            <a:graphicFrameLocks noChangeAspect="1"/>
          </p:cNvGraphicFramePr>
          <p:nvPr/>
        </p:nvGraphicFramePr>
        <p:xfrm>
          <a:off x="6311900" y="3825875"/>
          <a:ext cx="273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307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825875"/>
                        <a:ext cx="27305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47"/>
          <p:cNvGraphicFramePr>
            <a:graphicFrameLocks noChangeAspect="1"/>
          </p:cNvGraphicFramePr>
          <p:nvPr/>
        </p:nvGraphicFramePr>
        <p:xfrm>
          <a:off x="5851525" y="3452813"/>
          <a:ext cx="3730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241200" imgH="215640" progId="Equation.DSMT4">
                  <p:embed/>
                </p:oleObj>
              </mc:Choice>
              <mc:Fallback>
                <p:oleObj name="Equation" r:id="rId12" imgW="241200" imgH="215640" progId="Equation.DSMT4">
                  <p:embed/>
                  <p:pic>
                    <p:nvPicPr>
                      <p:cNvPr id="307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525" y="3452813"/>
                        <a:ext cx="373063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740262"/>
              </p:ext>
            </p:extLst>
          </p:nvPr>
        </p:nvGraphicFramePr>
        <p:xfrm>
          <a:off x="6040439" y="2391569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26720" imgH="139680" progId="Equation.DSMT4">
                  <p:embed/>
                </p:oleObj>
              </mc:Choice>
              <mc:Fallback>
                <p:oleObj name="Equation" r:id="rId14" imgW="126720" imgH="139680" progId="Equation.DSMT4">
                  <p:embed/>
                  <p:pic>
                    <p:nvPicPr>
                      <p:cNvPr id="307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0439" y="2391569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451314"/>
              </p:ext>
            </p:extLst>
          </p:nvPr>
        </p:nvGraphicFramePr>
        <p:xfrm>
          <a:off x="2190354" y="4691190"/>
          <a:ext cx="2619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152280" imgH="431640" progId="Equation.DSMT4">
                  <p:embed/>
                </p:oleObj>
              </mc:Choice>
              <mc:Fallback>
                <p:oleObj name="Equation" r:id="rId15" imgW="152280" imgH="431640" progId="Equation.DSMT4">
                  <p:embed/>
                  <p:pic>
                    <p:nvPicPr>
                      <p:cNvPr id="308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354" y="4691190"/>
                        <a:ext cx="261938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555740"/>
              </p:ext>
            </p:extLst>
          </p:nvPr>
        </p:nvGraphicFramePr>
        <p:xfrm>
          <a:off x="736204" y="5583237"/>
          <a:ext cx="13731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622080" imgH="177480" progId="Equation.DSMT4">
                  <p:embed/>
                </p:oleObj>
              </mc:Choice>
              <mc:Fallback>
                <p:oleObj name="Equation" r:id="rId17" imgW="622080" imgH="177480" progId="Equation.DSMT4">
                  <p:embed/>
                  <p:pic>
                    <p:nvPicPr>
                      <p:cNvPr id="308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04" y="5583237"/>
                        <a:ext cx="1373188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90158"/>
              </p:ext>
            </p:extLst>
          </p:nvPr>
        </p:nvGraphicFramePr>
        <p:xfrm>
          <a:off x="2190354" y="5353050"/>
          <a:ext cx="279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152280" imgH="431640" progId="Equation.DSMT4">
                  <p:embed/>
                </p:oleObj>
              </mc:Choice>
              <mc:Fallback>
                <p:oleObj name="Equation" r:id="rId19" imgW="152280" imgH="431640" progId="Equation.DSMT4">
                  <p:embed/>
                  <p:pic>
                    <p:nvPicPr>
                      <p:cNvPr id="308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354" y="5353050"/>
                        <a:ext cx="2794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8"/>
          <p:cNvSpPr txBox="1">
            <a:spLocks noChangeArrowheads="1"/>
          </p:cNvSpPr>
          <p:nvPr/>
        </p:nvSpPr>
        <p:spPr bwMode="auto">
          <a:xfrm>
            <a:off x="2858692" y="5614987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Gill Sans MT" pitchFamily="34" charset="0"/>
              </a:rPr>
              <a:t>Cross Multiply!</a:t>
            </a:r>
          </a:p>
        </p:txBody>
      </p:sp>
      <p:graphicFrame>
        <p:nvGraphicFramePr>
          <p:cNvPr id="308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015012"/>
              </p:ext>
            </p:extLst>
          </p:nvPr>
        </p:nvGraphicFramePr>
        <p:xfrm>
          <a:off x="1094979" y="6307137"/>
          <a:ext cx="12890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0" imgW="583920" imgH="177480" progId="Equation.DSMT4">
                  <p:embed/>
                </p:oleObj>
              </mc:Choice>
              <mc:Fallback>
                <p:oleObj name="Equation" r:id="rId20" imgW="583920" imgH="177480" progId="Equation.DSMT4">
                  <p:embed/>
                  <p:pic>
                    <p:nvPicPr>
                      <p:cNvPr id="308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4979" y="6307137"/>
                        <a:ext cx="1289050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595778"/>
              </p:ext>
            </p:extLst>
          </p:nvPr>
        </p:nvGraphicFramePr>
        <p:xfrm>
          <a:off x="5652120" y="4673600"/>
          <a:ext cx="170973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2" imgW="774360" imgH="304560" progId="Equation.DSMT4">
                  <p:embed/>
                </p:oleObj>
              </mc:Choice>
              <mc:Fallback>
                <p:oleObj name="Equation" r:id="rId22" imgW="774360" imgH="304560" progId="Equation.DSMT4">
                  <p:embed/>
                  <p:pic>
                    <p:nvPicPr>
                      <p:cNvPr id="308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673600"/>
                        <a:ext cx="1709738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191498"/>
              </p:ext>
            </p:extLst>
          </p:nvPr>
        </p:nvGraphicFramePr>
        <p:xfrm>
          <a:off x="7324874" y="4570413"/>
          <a:ext cx="2714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4" imgW="152280" imgH="431640" progId="Equation.DSMT4">
                  <p:embed/>
                </p:oleObj>
              </mc:Choice>
              <mc:Fallback>
                <p:oleObj name="Equation" r:id="rId24" imgW="152280" imgH="431640" progId="Equation.DSMT4">
                  <p:embed/>
                  <p:pic>
                    <p:nvPicPr>
                      <p:cNvPr id="308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874" y="4570413"/>
                        <a:ext cx="271462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845078"/>
              </p:ext>
            </p:extLst>
          </p:nvPr>
        </p:nvGraphicFramePr>
        <p:xfrm>
          <a:off x="5722764" y="5589732"/>
          <a:ext cx="15684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6" imgW="711000" imgH="177480" progId="Equation.DSMT4">
                  <p:embed/>
                </p:oleObj>
              </mc:Choice>
              <mc:Fallback>
                <p:oleObj name="Equation" r:id="rId26" imgW="711000" imgH="177480" progId="Equation.DSMT4">
                  <p:embed/>
                  <p:pic>
                    <p:nvPicPr>
                      <p:cNvPr id="308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764" y="5589732"/>
                        <a:ext cx="1568450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681164"/>
              </p:ext>
            </p:extLst>
          </p:nvPr>
        </p:nvGraphicFramePr>
        <p:xfrm>
          <a:off x="7301061" y="5368925"/>
          <a:ext cx="2952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8" imgW="152280" imgH="431640" progId="Equation.DSMT4">
                  <p:embed/>
                </p:oleObj>
              </mc:Choice>
              <mc:Fallback>
                <p:oleObj name="Equation" r:id="rId28" imgW="152280" imgH="431640" progId="Equation.DSMT4">
                  <p:embed/>
                  <p:pic>
                    <p:nvPicPr>
                      <p:cNvPr id="308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1061" y="5368925"/>
                        <a:ext cx="2952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170869"/>
              </p:ext>
            </p:extLst>
          </p:nvPr>
        </p:nvGraphicFramePr>
        <p:xfrm>
          <a:off x="5824772" y="5330721"/>
          <a:ext cx="1915580" cy="97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0" imgW="863280" imgH="431640" progId="Equation.DSMT4">
                  <p:embed/>
                </p:oleObj>
              </mc:Choice>
              <mc:Fallback>
                <p:oleObj name="Equation" r:id="rId30" imgW="863280" imgH="431640" progId="Equation.DSMT4">
                  <p:embed/>
                  <p:pic>
                    <p:nvPicPr>
                      <p:cNvPr id="308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772" y="5330721"/>
                        <a:ext cx="1915580" cy="97056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50">
            <a:extLst>
              <a:ext uri="{FF2B5EF4-FFF2-40B4-BE49-F238E27FC236}">
                <a16:creationId xmlns:a16="http://schemas.microsoft.com/office/drawing/2014/main" id="{FE226DD0-D90C-475D-B66E-1F83625C5E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557774"/>
              </p:ext>
            </p:extLst>
          </p:nvPr>
        </p:nvGraphicFramePr>
        <p:xfrm>
          <a:off x="1099741" y="4997662"/>
          <a:ext cx="1090613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2" imgW="634680" imgH="177480" progId="Equation.DSMT4">
                  <p:embed/>
                </p:oleObj>
              </mc:Choice>
              <mc:Fallback>
                <p:oleObj name="Equation" r:id="rId32" imgW="634680" imgH="177480" progId="Equation.DSMT4">
                  <p:embed/>
                  <p:pic>
                    <p:nvPicPr>
                      <p:cNvPr id="90" name="Object 50">
                        <a:extLst>
                          <a:ext uri="{FF2B5EF4-FFF2-40B4-BE49-F238E27FC236}">
                            <a16:creationId xmlns:a16="http://schemas.microsoft.com/office/drawing/2014/main" id="{FE226DD0-D90C-475D-B66E-1F83625C5E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741" y="4997662"/>
                        <a:ext cx="1090613" cy="306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168">
            <a:extLst>
              <a:ext uri="{FF2B5EF4-FFF2-40B4-BE49-F238E27FC236}">
                <a16:creationId xmlns:a16="http://schemas.microsoft.com/office/drawing/2014/main" id="{4E6DCA76-F968-4635-B220-DC13B0D47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092" y="3908569"/>
            <a:ext cx="28756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You have adjacent(A) and </a:t>
            </a:r>
            <a:br>
              <a:rPr lang="en-CA" sz="2000" dirty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want to find </a:t>
            </a:r>
            <a:r>
              <a:rPr lang="en-CA" sz="2000" dirty="0" err="1">
                <a:solidFill>
                  <a:srgbClr val="FF0000"/>
                </a:solidFill>
                <a:latin typeface="Gill Sans MT" pitchFamily="34" charset="0"/>
              </a:rPr>
              <a:t>opp</a:t>
            </a: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(O)</a:t>
            </a:r>
          </a:p>
        </p:txBody>
      </p:sp>
      <p:sp>
        <p:nvSpPr>
          <p:cNvPr id="92" name="TextBox 168">
            <a:extLst>
              <a:ext uri="{FF2B5EF4-FFF2-40B4-BE49-F238E27FC236}">
                <a16:creationId xmlns:a16="http://schemas.microsoft.com/office/drawing/2014/main" id="{1F6BAF7B-B5D9-43DC-83CE-5FBA4070A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7960" y="3918388"/>
            <a:ext cx="82266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TOA</a:t>
            </a:r>
          </a:p>
        </p:txBody>
      </p:sp>
      <p:sp>
        <p:nvSpPr>
          <p:cNvPr id="93" name="TextBox 168">
            <a:extLst>
              <a:ext uri="{FF2B5EF4-FFF2-40B4-BE49-F238E27FC236}">
                <a16:creationId xmlns:a16="http://schemas.microsoft.com/office/drawing/2014/main" id="{4DBF97A2-652E-41CD-AF99-0044D0CA1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644" y="4024457"/>
            <a:ext cx="28756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You have adjacent(A) and </a:t>
            </a:r>
            <a:br>
              <a:rPr lang="en-CA" sz="2000" dirty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want to find </a:t>
            </a:r>
            <a:r>
              <a:rPr lang="en-CA" sz="2000" dirty="0" err="1">
                <a:solidFill>
                  <a:srgbClr val="FF0000"/>
                </a:solidFill>
                <a:latin typeface="Gill Sans MT" pitchFamily="34" charset="0"/>
              </a:rPr>
              <a:t>Hyp</a:t>
            </a: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(H)</a:t>
            </a:r>
          </a:p>
        </p:txBody>
      </p:sp>
      <p:sp>
        <p:nvSpPr>
          <p:cNvPr id="94" name="TextBox 168">
            <a:extLst>
              <a:ext uri="{FF2B5EF4-FFF2-40B4-BE49-F238E27FC236}">
                <a16:creationId xmlns:a16="http://schemas.microsoft.com/office/drawing/2014/main" id="{0EAD6524-F039-48C3-9DE5-9FC2AE2A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024" y="4069948"/>
            <a:ext cx="86754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CAH</a:t>
            </a:r>
          </a:p>
        </p:txBody>
      </p:sp>
      <p:graphicFrame>
        <p:nvGraphicFramePr>
          <p:cNvPr id="95" name="Object 50">
            <a:extLst>
              <a:ext uri="{FF2B5EF4-FFF2-40B4-BE49-F238E27FC236}">
                <a16:creationId xmlns:a16="http://schemas.microsoft.com/office/drawing/2014/main" id="{C7608D9F-67BC-49FB-815A-C402AC51E1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457199"/>
              </p:ext>
            </p:extLst>
          </p:nvPr>
        </p:nvGraphicFramePr>
        <p:xfrm>
          <a:off x="3381665" y="4340662"/>
          <a:ext cx="738956" cy="70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4" imgW="457200" imgH="431640" progId="Equation.DSMT4">
                  <p:embed/>
                </p:oleObj>
              </mc:Choice>
              <mc:Fallback>
                <p:oleObj name="Equation" r:id="rId34" imgW="457200" imgH="431640" progId="Equation.DSMT4">
                  <p:embed/>
                  <p:pic>
                    <p:nvPicPr>
                      <p:cNvPr id="95" name="Object 50">
                        <a:extLst>
                          <a:ext uri="{FF2B5EF4-FFF2-40B4-BE49-F238E27FC236}">
                            <a16:creationId xmlns:a16="http://schemas.microsoft.com/office/drawing/2014/main" id="{C7608D9F-67BC-49FB-815A-C402AC51E1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665" y="4340662"/>
                        <a:ext cx="738956" cy="7015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50">
            <a:extLst>
              <a:ext uri="{FF2B5EF4-FFF2-40B4-BE49-F238E27FC236}">
                <a16:creationId xmlns:a16="http://schemas.microsoft.com/office/drawing/2014/main" id="{CDAB1177-B523-44E4-A382-F0073FCF4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473068"/>
              </p:ext>
            </p:extLst>
          </p:nvPr>
        </p:nvGraphicFramePr>
        <p:xfrm>
          <a:off x="7740352" y="4455517"/>
          <a:ext cx="8191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6" imgW="507960" imgH="431640" progId="Equation.DSMT4">
                  <p:embed/>
                </p:oleObj>
              </mc:Choice>
              <mc:Fallback>
                <p:oleObj name="Equation" r:id="rId36" imgW="507960" imgH="431640" progId="Equation.DSMT4">
                  <p:embed/>
                  <p:pic>
                    <p:nvPicPr>
                      <p:cNvPr id="96" name="Object 50">
                        <a:extLst>
                          <a:ext uri="{FF2B5EF4-FFF2-40B4-BE49-F238E27FC236}">
                            <a16:creationId xmlns:a16="http://schemas.microsoft.com/office/drawing/2014/main" id="{CDAB1177-B523-44E4-A382-F0073FCF49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4455517"/>
                        <a:ext cx="819150" cy="701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58">
            <a:extLst>
              <a:ext uri="{FF2B5EF4-FFF2-40B4-BE49-F238E27FC236}">
                <a16:creationId xmlns:a16="http://schemas.microsoft.com/office/drawing/2014/main" id="{A994D364-5A22-4B79-90DD-56531832DE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594392"/>
              </p:ext>
            </p:extLst>
          </p:nvPr>
        </p:nvGraphicFramePr>
        <p:xfrm>
          <a:off x="5873750" y="6337938"/>
          <a:ext cx="166211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8" imgW="749160" imgH="177480" progId="Equation.DSMT4">
                  <p:embed/>
                </p:oleObj>
              </mc:Choice>
              <mc:Fallback>
                <p:oleObj name="Equation" r:id="rId38" imgW="749160" imgH="177480" progId="Equation.DSMT4">
                  <p:embed/>
                  <p:pic>
                    <p:nvPicPr>
                      <p:cNvPr id="97" name="Object 58">
                        <a:extLst>
                          <a:ext uri="{FF2B5EF4-FFF2-40B4-BE49-F238E27FC236}">
                            <a16:creationId xmlns:a16="http://schemas.microsoft.com/office/drawing/2014/main" id="{A994D364-5A22-4B79-90DD-56531832DE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0" y="6337938"/>
                        <a:ext cx="1662112" cy="4000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07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  <p:bldP spid="91" grpId="0"/>
      <p:bldP spid="92" grpId="0"/>
      <p:bldP spid="93" grpId="0"/>
      <p:bldP spid="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Title 1"/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/>
          <a:lstStyle/>
          <a:p>
            <a:pPr eaLnBrk="1" hangingPunct="1"/>
            <a:r>
              <a:rPr lang="en-CA" sz="2700"/>
              <a:t>Ex: Find the missing sides to 2 decimal places</a:t>
            </a:r>
          </a:p>
        </p:txBody>
      </p:sp>
      <p:grpSp>
        <p:nvGrpSpPr>
          <p:cNvPr id="4116" name="Group 5"/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415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5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56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7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8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9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0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1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2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3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4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5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6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7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8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9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0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1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2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3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4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5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6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7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8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9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0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81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2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3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4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5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6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grpSp>
        <p:nvGrpSpPr>
          <p:cNvPr id="4117" name="Group 5"/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4121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2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23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4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5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6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7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8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9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0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1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2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3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4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5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7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9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1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6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48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2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3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57" name="Right Triangle 156"/>
          <p:cNvSpPr/>
          <p:nvPr/>
        </p:nvSpPr>
        <p:spPr>
          <a:xfrm flipH="1">
            <a:off x="433388" y="1538288"/>
            <a:ext cx="2670175" cy="1870075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098" name="Object 43"/>
          <p:cNvGraphicFramePr>
            <a:graphicFrameLocks noChangeAspect="1"/>
          </p:cNvGraphicFramePr>
          <p:nvPr/>
        </p:nvGraphicFramePr>
        <p:xfrm>
          <a:off x="1177925" y="2084388"/>
          <a:ext cx="7112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330120" imgH="177480" progId="Equation.DSMT4">
                  <p:embed/>
                </p:oleObj>
              </mc:Choice>
              <mc:Fallback>
                <p:oleObj name="Equation" r:id="rId4" imgW="330120" imgH="177480" progId="Equation.DSMT4">
                  <p:embed/>
                  <p:pic>
                    <p:nvPicPr>
                      <p:cNvPr id="4098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084388"/>
                        <a:ext cx="711200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4"/>
          <p:cNvGraphicFramePr>
            <a:graphicFrameLocks noChangeAspect="1"/>
          </p:cNvGraphicFramePr>
          <p:nvPr/>
        </p:nvGraphicFramePr>
        <p:xfrm>
          <a:off x="841375" y="3059113"/>
          <a:ext cx="3730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241200" imgH="215640" progId="Equation.DSMT4">
                  <p:embed/>
                </p:oleObj>
              </mc:Choice>
              <mc:Fallback>
                <p:oleObj name="Equation" r:id="rId6" imgW="241200" imgH="215640" progId="Equation.DSMT4">
                  <p:embed/>
                  <p:pic>
                    <p:nvPicPr>
                      <p:cNvPr id="4099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059113"/>
                        <a:ext cx="373063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5"/>
          <p:cNvGraphicFramePr>
            <a:graphicFrameLocks noChangeAspect="1"/>
          </p:cNvGraphicFramePr>
          <p:nvPr/>
        </p:nvGraphicFramePr>
        <p:xfrm>
          <a:off x="3146425" y="2468563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26720" imgH="139680" progId="Equation.DSMT4">
                  <p:embed/>
                </p:oleObj>
              </mc:Choice>
              <mc:Fallback>
                <p:oleObj name="Equation" r:id="rId8" imgW="126720" imgH="139680" progId="Equation.DSMT4">
                  <p:embed/>
                  <p:pic>
                    <p:nvPicPr>
                      <p:cNvPr id="410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2468563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/>
          <p:cNvSpPr/>
          <p:nvPr/>
        </p:nvSpPr>
        <p:spPr>
          <a:xfrm flipH="1">
            <a:off x="5451475" y="1743075"/>
            <a:ext cx="2898775" cy="1655763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101" name="Object 46"/>
          <p:cNvGraphicFramePr>
            <a:graphicFrameLocks noChangeAspect="1"/>
          </p:cNvGraphicFramePr>
          <p:nvPr/>
        </p:nvGraphicFramePr>
        <p:xfrm>
          <a:off x="8382000" y="2482850"/>
          <a:ext cx="2730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4101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2482850"/>
                        <a:ext cx="27305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47"/>
          <p:cNvGraphicFramePr>
            <a:graphicFrameLocks noChangeAspect="1"/>
          </p:cNvGraphicFramePr>
          <p:nvPr/>
        </p:nvGraphicFramePr>
        <p:xfrm>
          <a:off x="7939088" y="1935163"/>
          <a:ext cx="3746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241200" imgH="215640" progId="Equation.DSMT4">
                  <p:embed/>
                </p:oleObj>
              </mc:Choice>
              <mc:Fallback>
                <p:oleObj name="Equation" r:id="rId12" imgW="241200" imgH="215640" progId="Equation.DSMT4">
                  <p:embed/>
                  <p:pic>
                    <p:nvPicPr>
                      <p:cNvPr id="4102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088" y="1935163"/>
                        <a:ext cx="374650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48"/>
          <p:cNvGraphicFramePr>
            <a:graphicFrameLocks noChangeAspect="1"/>
          </p:cNvGraphicFramePr>
          <p:nvPr/>
        </p:nvGraphicFramePr>
        <p:xfrm>
          <a:off x="6530975" y="2286000"/>
          <a:ext cx="2730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126720" imgH="139680" progId="Equation.DSMT4">
                  <p:embed/>
                </p:oleObj>
              </mc:Choice>
              <mc:Fallback>
                <p:oleObj name="Equation" r:id="rId14" imgW="126720" imgH="139680" progId="Equation.DSMT4">
                  <p:embed/>
                  <p:pic>
                    <p:nvPicPr>
                      <p:cNvPr id="4103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975" y="2286000"/>
                        <a:ext cx="273050" cy="303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551016"/>
              </p:ext>
            </p:extLst>
          </p:nvPr>
        </p:nvGraphicFramePr>
        <p:xfrm>
          <a:off x="450561" y="4714875"/>
          <a:ext cx="15970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723600" imgH="304560" progId="Equation.DSMT4">
                  <p:embed/>
                </p:oleObj>
              </mc:Choice>
              <mc:Fallback>
                <p:oleObj name="Equation" r:id="rId15" imgW="723600" imgH="304560" progId="Equation.DSMT4">
                  <p:embed/>
                  <p:pic>
                    <p:nvPicPr>
                      <p:cNvPr id="308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61" y="4714875"/>
                        <a:ext cx="159702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664606"/>
              </p:ext>
            </p:extLst>
          </p:nvPr>
        </p:nvGraphicFramePr>
        <p:xfrm>
          <a:off x="2053936" y="4656137"/>
          <a:ext cx="6111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355320" imgH="431640" progId="Equation.DSMT4">
                  <p:embed/>
                </p:oleObj>
              </mc:Choice>
              <mc:Fallback>
                <p:oleObj name="Equation" r:id="rId17" imgW="355320" imgH="431640" progId="Equation.DSMT4">
                  <p:embed/>
                  <p:pic>
                    <p:nvPicPr>
                      <p:cNvPr id="308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3936" y="4656137"/>
                        <a:ext cx="611188" cy="744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499558"/>
              </p:ext>
            </p:extLst>
          </p:nvPr>
        </p:nvGraphicFramePr>
        <p:xfrm>
          <a:off x="844261" y="5681662"/>
          <a:ext cx="12049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545760" imgH="177480" progId="Equation.DSMT4">
                  <p:embed/>
                </p:oleObj>
              </mc:Choice>
              <mc:Fallback>
                <p:oleObj name="Equation" r:id="rId19" imgW="545760" imgH="177480" progId="Equation.DSMT4">
                  <p:embed/>
                  <p:pic>
                    <p:nvPicPr>
                      <p:cNvPr id="308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261" y="5681662"/>
                        <a:ext cx="1204913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151804"/>
              </p:ext>
            </p:extLst>
          </p:nvPr>
        </p:nvGraphicFramePr>
        <p:xfrm>
          <a:off x="2028536" y="5451475"/>
          <a:ext cx="6524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355320" imgH="431640" progId="Equation.DSMT4">
                  <p:embed/>
                </p:oleObj>
              </mc:Choice>
              <mc:Fallback>
                <p:oleObj name="Equation" r:id="rId21" imgW="355320" imgH="431640" progId="Equation.DSMT4">
                  <p:embed/>
                  <p:pic>
                    <p:nvPicPr>
                      <p:cNvPr id="308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536" y="5451475"/>
                        <a:ext cx="65246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8"/>
          <p:cNvSpPr txBox="1">
            <a:spLocks noChangeArrowheads="1"/>
          </p:cNvSpPr>
          <p:nvPr/>
        </p:nvSpPr>
        <p:spPr bwMode="auto">
          <a:xfrm>
            <a:off x="2830224" y="56610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Gill Sans MT" pitchFamily="34" charset="0"/>
              </a:rPr>
              <a:t>Cross Multiply!</a:t>
            </a:r>
          </a:p>
        </p:txBody>
      </p:sp>
      <p:graphicFrame>
        <p:nvGraphicFramePr>
          <p:cNvPr id="308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322084"/>
              </p:ext>
            </p:extLst>
          </p:nvPr>
        </p:nvGraphicFramePr>
        <p:xfrm>
          <a:off x="1066511" y="6405562"/>
          <a:ext cx="12890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3" imgW="583920" imgH="177480" progId="Equation.DSMT4">
                  <p:embed/>
                </p:oleObj>
              </mc:Choice>
              <mc:Fallback>
                <p:oleObj name="Equation" r:id="rId23" imgW="583920" imgH="177480" progId="Equation.DSMT4">
                  <p:embed/>
                  <p:pic>
                    <p:nvPicPr>
                      <p:cNvPr id="308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511" y="6405562"/>
                        <a:ext cx="1289050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322210"/>
              </p:ext>
            </p:extLst>
          </p:nvPr>
        </p:nvGraphicFramePr>
        <p:xfrm>
          <a:off x="4772841" y="5310192"/>
          <a:ext cx="16541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5" imgW="749160" imgH="304560" progId="Equation.DSMT4">
                  <p:embed/>
                </p:oleObj>
              </mc:Choice>
              <mc:Fallback>
                <p:oleObj name="Equation" r:id="rId25" imgW="749160" imgH="304560" progId="Equation.DSMT4">
                  <p:embed/>
                  <p:pic>
                    <p:nvPicPr>
                      <p:cNvPr id="308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841" y="5310192"/>
                        <a:ext cx="165417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561971"/>
              </p:ext>
            </p:extLst>
          </p:nvPr>
        </p:nvGraphicFramePr>
        <p:xfrm>
          <a:off x="6468291" y="5207005"/>
          <a:ext cx="2714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7" imgW="152280" imgH="431640" progId="Equation.DSMT4">
                  <p:embed/>
                </p:oleObj>
              </mc:Choice>
              <mc:Fallback>
                <p:oleObj name="Equation" r:id="rId27" imgW="152280" imgH="431640" progId="Equation.DSMT4">
                  <p:embed/>
                  <p:pic>
                    <p:nvPicPr>
                      <p:cNvPr id="308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8291" y="5207005"/>
                        <a:ext cx="271462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390933"/>
              </p:ext>
            </p:extLst>
          </p:nvPr>
        </p:nvGraphicFramePr>
        <p:xfrm>
          <a:off x="5063353" y="6278567"/>
          <a:ext cx="13731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29" imgW="622080" imgH="177480" progId="Equation.DSMT4">
                  <p:embed/>
                </p:oleObj>
              </mc:Choice>
              <mc:Fallback>
                <p:oleObj name="Equation" r:id="rId29" imgW="622080" imgH="177480" progId="Equation.DSMT4">
                  <p:embed/>
                  <p:pic>
                    <p:nvPicPr>
                      <p:cNvPr id="308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3353" y="6278567"/>
                        <a:ext cx="1373188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069110"/>
              </p:ext>
            </p:extLst>
          </p:nvPr>
        </p:nvGraphicFramePr>
        <p:xfrm>
          <a:off x="6461941" y="6005517"/>
          <a:ext cx="2952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1" imgW="152280" imgH="431640" progId="Equation.DSMT4">
                  <p:embed/>
                </p:oleObj>
              </mc:Choice>
              <mc:Fallback>
                <p:oleObj name="Equation" r:id="rId31" imgW="152280" imgH="431640" progId="Equation.DSMT4">
                  <p:embed/>
                  <p:pic>
                    <p:nvPicPr>
                      <p:cNvPr id="308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941" y="6005517"/>
                        <a:ext cx="2952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002925"/>
              </p:ext>
            </p:extLst>
          </p:nvPr>
        </p:nvGraphicFramePr>
        <p:xfrm>
          <a:off x="7274741" y="5264155"/>
          <a:ext cx="16224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3" imgW="583920" imgH="241200" progId="Equation.DSMT4">
                  <p:embed/>
                </p:oleObj>
              </mc:Choice>
              <mc:Fallback>
                <p:oleObj name="Equation" r:id="rId33" imgW="583920" imgH="241200" progId="Equation.DSMT4">
                  <p:embed/>
                  <p:pic>
                    <p:nvPicPr>
                      <p:cNvPr id="308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4741" y="5264155"/>
                        <a:ext cx="1622425" cy="6762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96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747408"/>
              </p:ext>
            </p:extLst>
          </p:nvPr>
        </p:nvGraphicFramePr>
        <p:xfrm>
          <a:off x="7439841" y="6230942"/>
          <a:ext cx="132873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5" imgW="583920" imgH="177480" progId="Equation.DSMT4">
                  <p:embed/>
                </p:oleObj>
              </mc:Choice>
              <mc:Fallback>
                <p:oleObj name="Equation" r:id="rId35" imgW="583920" imgH="177480" progId="Equation.DSMT4">
                  <p:embed/>
                  <p:pic>
                    <p:nvPicPr>
                      <p:cNvPr id="3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9841" y="6230942"/>
                        <a:ext cx="1328737" cy="40798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168">
            <a:extLst>
              <a:ext uri="{FF2B5EF4-FFF2-40B4-BE49-F238E27FC236}">
                <a16:creationId xmlns:a16="http://schemas.microsoft.com/office/drawing/2014/main" id="{5F81A046-4C76-4094-B26B-1C03DC417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092" y="3908569"/>
            <a:ext cx="25342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You have </a:t>
            </a:r>
            <a:r>
              <a:rPr lang="en-CA" sz="2000" dirty="0" err="1">
                <a:solidFill>
                  <a:srgbClr val="FF0000"/>
                </a:solidFill>
                <a:latin typeface="Gill Sans MT" pitchFamily="34" charset="0"/>
              </a:rPr>
              <a:t>Hyp</a:t>
            </a: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(H) and </a:t>
            </a:r>
            <a:br>
              <a:rPr lang="en-CA" sz="2000" dirty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want to find </a:t>
            </a:r>
            <a:r>
              <a:rPr lang="en-CA" sz="2000" dirty="0" err="1">
                <a:solidFill>
                  <a:srgbClr val="FF0000"/>
                </a:solidFill>
                <a:latin typeface="Gill Sans MT" pitchFamily="34" charset="0"/>
              </a:rPr>
              <a:t>opp</a:t>
            </a: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(O)</a:t>
            </a:r>
          </a:p>
        </p:txBody>
      </p:sp>
      <p:sp>
        <p:nvSpPr>
          <p:cNvPr id="92" name="TextBox 168">
            <a:extLst>
              <a:ext uri="{FF2B5EF4-FFF2-40B4-BE49-F238E27FC236}">
                <a16:creationId xmlns:a16="http://schemas.microsoft.com/office/drawing/2014/main" id="{22EBF7C4-76CF-4CE2-BAFA-0AE92965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7960" y="3918388"/>
            <a:ext cx="82266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SOH</a:t>
            </a:r>
          </a:p>
        </p:txBody>
      </p:sp>
      <p:graphicFrame>
        <p:nvGraphicFramePr>
          <p:cNvPr id="93" name="Object 50">
            <a:extLst>
              <a:ext uri="{FF2B5EF4-FFF2-40B4-BE49-F238E27FC236}">
                <a16:creationId xmlns:a16="http://schemas.microsoft.com/office/drawing/2014/main" id="{8665317E-DCA5-4187-903D-4F6719C330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861321"/>
              </p:ext>
            </p:extLst>
          </p:nvPr>
        </p:nvGraphicFramePr>
        <p:xfrm>
          <a:off x="3286894" y="4293096"/>
          <a:ext cx="7810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7" imgW="482400" imgH="431640" progId="Equation.DSMT4">
                  <p:embed/>
                </p:oleObj>
              </mc:Choice>
              <mc:Fallback>
                <p:oleObj name="Equation" r:id="rId37" imgW="482400" imgH="431640" progId="Equation.DSMT4">
                  <p:embed/>
                  <p:pic>
                    <p:nvPicPr>
                      <p:cNvPr id="93" name="Object 50">
                        <a:extLst>
                          <a:ext uri="{FF2B5EF4-FFF2-40B4-BE49-F238E27FC236}">
                            <a16:creationId xmlns:a16="http://schemas.microsoft.com/office/drawing/2014/main" id="{8665317E-DCA5-4187-903D-4F6719C330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894" y="4293096"/>
                        <a:ext cx="781050" cy="701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TextBox 168">
            <a:extLst>
              <a:ext uri="{FF2B5EF4-FFF2-40B4-BE49-F238E27FC236}">
                <a16:creationId xmlns:a16="http://schemas.microsoft.com/office/drawing/2014/main" id="{53531D1D-E83E-4AC3-B9CF-9AA2CB9D4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3975" y="3888636"/>
            <a:ext cx="23546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You have Adj(A) and </a:t>
            </a:r>
            <a:br>
              <a:rPr lang="en-CA" sz="2000" dirty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want to find </a:t>
            </a:r>
            <a:r>
              <a:rPr lang="en-CA" sz="2000" dirty="0" err="1">
                <a:solidFill>
                  <a:srgbClr val="FF0000"/>
                </a:solidFill>
                <a:latin typeface="Gill Sans MT" pitchFamily="34" charset="0"/>
              </a:rPr>
              <a:t>Hyp</a:t>
            </a:r>
            <a:r>
              <a:rPr lang="en-CA" sz="2000" dirty="0">
                <a:solidFill>
                  <a:srgbClr val="FF0000"/>
                </a:solidFill>
                <a:latin typeface="Gill Sans MT" pitchFamily="34" charset="0"/>
              </a:rPr>
              <a:t>(H)</a:t>
            </a:r>
          </a:p>
        </p:txBody>
      </p:sp>
      <p:sp>
        <p:nvSpPr>
          <p:cNvPr id="98" name="TextBox 168">
            <a:extLst>
              <a:ext uri="{FF2B5EF4-FFF2-40B4-BE49-F238E27FC236}">
                <a16:creationId xmlns:a16="http://schemas.microsoft.com/office/drawing/2014/main" id="{B9DCC3FF-6A5B-4BC7-8969-9E0E5004A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8843" y="3898455"/>
            <a:ext cx="86754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CAH</a:t>
            </a:r>
          </a:p>
        </p:txBody>
      </p:sp>
      <p:graphicFrame>
        <p:nvGraphicFramePr>
          <p:cNvPr id="99" name="Object 50">
            <a:extLst>
              <a:ext uri="{FF2B5EF4-FFF2-40B4-BE49-F238E27FC236}">
                <a16:creationId xmlns:a16="http://schemas.microsoft.com/office/drawing/2014/main" id="{636D3611-5CB7-40BF-BD84-FC619000BC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806869"/>
              </p:ext>
            </p:extLst>
          </p:nvPr>
        </p:nvGraphicFramePr>
        <p:xfrm>
          <a:off x="7869238" y="4273550"/>
          <a:ext cx="8207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9" imgW="507960" imgH="431640" progId="Equation.DSMT4">
                  <p:embed/>
                </p:oleObj>
              </mc:Choice>
              <mc:Fallback>
                <p:oleObj name="Equation" r:id="rId39" imgW="507960" imgH="431640" progId="Equation.DSMT4">
                  <p:embed/>
                  <p:pic>
                    <p:nvPicPr>
                      <p:cNvPr id="99" name="Object 50">
                        <a:extLst>
                          <a:ext uri="{FF2B5EF4-FFF2-40B4-BE49-F238E27FC236}">
                            <a16:creationId xmlns:a16="http://schemas.microsoft.com/office/drawing/2014/main" id="{636D3611-5CB7-40BF-BD84-FC619000BC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9238" y="4273550"/>
                        <a:ext cx="820737" cy="701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269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  <p:bldP spid="91" grpId="0"/>
      <p:bldP spid="92" grpId="0"/>
      <p:bldP spid="97" grpId="0"/>
      <p:bldP spid="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Title 1"/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/>
          <a:lstStyle/>
          <a:p>
            <a:pPr eaLnBrk="1" hangingPunct="1"/>
            <a:r>
              <a:rPr lang="en-CA" sz="2700"/>
              <a:t>Ex: Find the missing sides to 2 decimal places</a:t>
            </a:r>
          </a:p>
        </p:txBody>
      </p:sp>
      <p:grpSp>
        <p:nvGrpSpPr>
          <p:cNvPr id="5141" name="Group 5"/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517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81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9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3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206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7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9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1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grpSp>
        <p:nvGrpSpPr>
          <p:cNvPr id="5142" name="Group 5"/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5146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7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48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9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0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1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2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3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4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5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6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7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73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57" name="Right Triangle 156"/>
          <p:cNvSpPr/>
          <p:nvPr/>
        </p:nvSpPr>
        <p:spPr>
          <a:xfrm flipH="1">
            <a:off x="433388" y="1538288"/>
            <a:ext cx="2465387" cy="22748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2" name="Object 43"/>
          <p:cNvGraphicFramePr>
            <a:graphicFrameLocks noChangeAspect="1"/>
          </p:cNvGraphicFramePr>
          <p:nvPr/>
        </p:nvGraphicFramePr>
        <p:xfrm>
          <a:off x="2895600" y="2584450"/>
          <a:ext cx="5207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41200" imgH="177480" progId="Equation.DSMT4">
                  <p:embed/>
                </p:oleObj>
              </mc:Choice>
              <mc:Fallback>
                <p:oleObj name="Equation" r:id="rId4" imgW="241200" imgH="177480" progId="Equation.DSMT4">
                  <p:embed/>
                  <p:pic>
                    <p:nvPicPr>
                      <p:cNvPr id="5122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84450"/>
                        <a:ext cx="5207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4"/>
          <p:cNvGraphicFramePr>
            <a:graphicFrameLocks noChangeAspect="1"/>
          </p:cNvGraphicFramePr>
          <p:nvPr/>
        </p:nvGraphicFramePr>
        <p:xfrm>
          <a:off x="746125" y="3421063"/>
          <a:ext cx="39370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253800" imgH="215640" progId="Equation.DSMT4">
                  <p:embed/>
                </p:oleObj>
              </mc:Choice>
              <mc:Fallback>
                <p:oleObj name="Equation" r:id="rId6" imgW="253800" imgH="215640" progId="Equation.DSMT4">
                  <p:embed/>
                  <p:pic>
                    <p:nvPicPr>
                      <p:cNvPr id="5123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3421063"/>
                        <a:ext cx="393700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5"/>
          <p:cNvGraphicFramePr>
            <a:graphicFrameLocks noChangeAspect="1"/>
          </p:cNvGraphicFramePr>
          <p:nvPr/>
        </p:nvGraphicFramePr>
        <p:xfrm>
          <a:off x="1385888" y="2312988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26720" imgH="139680" progId="Equation.DSMT4">
                  <p:embed/>
                </p:oleObj>
              </mc:Choice>
              <mc:Fallback>
                <p:oleObj name="Equation" r:id="rId8" imgW="126720" imgH="139680" progId="Equation.DSMT4">
                  <p:embed/>
                  <p:pic>
                    <p:nvPicPr>
                      <p:cNvPr id="5124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312988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/>
          <p:cNvSpPr/>
          <p:nvPr/>
        </p:nvSpPr>
        <p:spPr>
          <a:xfrm flipH="1">
            <a:off x="6110288" y="1362075"/>
            <a:ext cx="1489075" cy="242728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5" name="Object 46"/>
          <p:cNvGraphicFramePr>
            <a:graphicFrameLocks noChangeAspect="1"/>
          </p:cNvGraphicFramePr>
          <p:nvPr/>
        </p:nvGraphicFramePr>
        <p:xfrm>
          <a:off x="6829425" y="3759200"/>
          <a:ext cx="2730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5125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3759200"/>
                        <a:ext cx="27305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47"/>
          <p:cNvGraphicFramePr>
            <a:graphicFrameLocks noChangeAspect="1"/>
          </p:cNvGraphicFramePr>
          <p:nvPr/>
        </p:nvGraphicFramePr>
        <p:xfrm>
          <a:off x="6265863" y="3435350"/>
          <a:ext cx="37306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241200" imgH="215640" progId="Equation.DSMT4">
                  <p:embed/>
                </p:oleObj>
              </mc:Choice>
              <mc:Fallback>
                <p:oleObj name="Equation" r:id="rId12" imgW="241200" imgH="215640" progId="Equation.DSMT4">
                  <p:embed/>
                  <p:pic>
                    <p:nvPicPr>
                      <p:cNvPr id="5126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3" y="3435350"/>
                        <a:ext cx="373062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48"/>
          <p:cNvGraphicFramePr>
            <a:graphicFrameLocks noChangeAspect="1"/>
          </p:cNvGraphicFramePr>
          <p:nvPr/>
        </p:nvGraphicFramePr>
        <p:xfrm>
          <a:off x="6496050" y="2424113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26720" imgH="139680" progId="Equation.DSMT4">
                  <p:embed/>
                </p:oleObj>
              </mc:Choice>
              <mc:Fallback>
                <p:oleObj name="Equation" r:id="rId14" imgW="126720" imgH="139680" progId="Equation.DSMT4">
                  <p:embed/>
                  <p:pic>
                    <p:nvPicPr>
                      <p:cNvPr id="5127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424113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49"/>
          <p:cNvGraphicFramePr>
            <a:graphicFrameLocks noChangeAspect="1"/>
          </p:cNvGraphicFramePr>
          <p:nvPr/>
        </p:nvGraphicFramePr>
        <p:xfrm>
          <a:off x="495300" y="3979863"/>
          <a:ext cx="162401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5" imgW="736560" imgH="304560" progId="Equation.DSMT4">
                  <p:embed/>
                </p:oleObj>
              </mc:Choice>
              <mc:Fallback>
                <p:oleObj name="Equation" r:id="rId15" imgW="736560" imgH="304560" progId="Equation.DSMT4">
                  <p:embed/>
                  <p:pic>
                    <p:nvPicPr>
                      <p:cNvPr id="308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979863"/>
                        <a:ext cx="1624013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0"/>
          <p:cNvGraphicFramePr>
            <a:graphicFrameLocks noChangeAspect="1"/>
          </p:cNvGraphicFramePr>
          <p:nvPr/>
        </p:nvGraphicFramePr>
        <p:xfrm>
          <a:off x="2152650" y="3921125"/>
          <a:ext cx="4572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7" imgW="266400" imgH="431640" progId="Equation.DSMT4">
                  <p:embed/>
                </p:oleObj>
              </mc:Choice>
              <mc:Fallback>
                <p:oleObj name="Equation" r:id="rId17" imgW="266400" imgH="431640" progId="Equation.DSMT4">
                  <p:embed/>
                  <p:pic>
                    <p:nvPicPr>
                      <p:cNvPr id="308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921125"/>
                        <a:ext cx="457200" cy="744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51"/>
          <p:cNvGraphicFramePr>
            <a:graphicFrameLocks noChangeAspect="1"/>
          </p:cNvGraphicFramePr>
          <p:nvPr/>
        </p:nvGraphicFramePr>
        <p:xfrm>
          <a:off x="901700" y="4946650"/>
          <a:ext cx="12049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19" imgW="545760" imgH="177480" progId="Equation.DSMT4">
                  <p:embed/>
                </p:oleObj>
              </mc:Choice>
              <mc:Fallback>
                <p:oleObj name="Equation" r:id="rId19" imgW="545760" imgH="177480" progId="Equation.DSMT4">
                  <p:embed/>
                  <p:pic>
                    <p:nvPicPr>
                      <p:cNvPr id="308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946650"/>
                        <a:ext cx="1204913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52"/>
          <p:cNvGraphicFramePr>
            <a:graphicFrameLocks noChangeAspect="1"/>
          </p:cNvGraphicFramePr>
          <p:nvPr/>
        </p:nvGraphicFramePr>
        <p:xfrm>
          <a:off x="2166938" y="4716463"/>
          <a:ext cx="4889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1" imgW="266400" imgH="431640" progId="Equation.DSMT4">
                  <p:embed/>
                </p:oleObj>
              </mc:Choice>
              <mc:Fallback>
                <p:oleObj name="Equation" r:id="rId21" imgW="266400" imgH="431640" progId="Equation.DSMT4">
                  <p:embed/>
                  <p:pic>
                    <p:nvPicPr>
                      <p:cNvPr id="308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4716463"/>
                        <a:ext cx="4889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8"/>
          <p:cNvSpPr txBox="1">
            <a:spLocks noChangeArrowheads="1"/>
          </p:cNvSpPr>
          <p:nvPr/>
        </p:nvSpPr>
        <p:spPr bwMode="auto">
          <a:xfrm>
            <a:off x="2887663" y="4926013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Gill Sans MT" pitchFamily="34" charset="0"/>
              </a:rPr>
              <a:t>Cross Multiply!</a:t>
            </a:r>
          </a:p>
        </p:txBody>
      </p:sp>
      <p:graphicFrame>
        <p:nvGraphicFramePr>
          <p:cNvPr id="3084" name="Object 53"/>
          <p:cNvGraphicFramePr>
            <a:graphicFrameLocks noChangeAspect="1"/>
          </p:cNvGraphicFramePr>
          <p:nvPr/>
        </p:nvGraphicFramePr>
        <p:xfrm>
          <a:off x="1544638" y="5532438"/>
          <a:ext cx="12049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3" imgW="545760" imgH="241200" progId="Equation.DSMT4">
                  <p:embed/>
                </p:oleObj>
              </mc:Choice>
              <mc:Fallback>
                <p:oleObj name="Equation" r:id="rId23" imgW="545760" imgH="241200" progId="Equation.DSMT4">
                  <p:embed/>
                  <p:pic>
                    <p:nvPicPr>
                      <p:cNvPr id="308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5532438"/>
                        <a:ext cx="1204912" cy="538162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54"/>
          <p:cNvGraphicFramePr>
            <a:graphicFrameLocks noChangeAspect="1"/>
          </p:cNvGraphicFramePr>
          <p:nvPr/>
        </p:nvGraphicFramePr>
        <p:xfrm>
          <a:off x="4849813" y="4359275"/>
          <a:ext cx="16541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5" imgW="749160" imgH="304560" progId="Equation.DSMT4">
                  <p:embed/>
                </p:oleObj>
              </mc:Choice>
              <mc:Fallback>
                <p:oleObj name="Equation" r:id="rId25" imgW="749160" imgH="304560" progId="Equation.DSMT4">
                  <p:embed/>
                  <p:pic>
                    <p:nvPicPr>
                      <p:cNvPr id="308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4359275"/>
                        <a:ext cx="165417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5"/>
          <p:cNvGraphicFramePr>
            <a:graphicFrameLocks noChangeAspect="1"/>
          </p:cNvGraphicFramePr>
          <p:nvPr/>
        </p:nvGraphicFramePr>
        <p:xfrm>
          <a:off x="6545263" y="4256088"/>
          <a:ext cx="2714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7" imgW="152280" imgH="431640" progId="Equation.DSMT4">
                  <p:embed/>
                </p:oleObj>
              </mc:Choice>
              <mc:Fallback>
                <p:oleObj name="Equation" r:id="rId27" imgW="152280" imgH="431640" progId="Equation.DSMT4">
                  <p:embed/>
                  <p:pic>
                    <p:nvPicPr>
                      <p:cNvPr id="308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4256088"/>
                        <a:ext cx="271462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6"/>
          <p:cNvGraphicFramePr>
            <a:graphicFrameLocks noChangeAspect="1"/>
          </p:cNvGraphicFramePr>
          <p:nvPr/>
        </p:nvGraphicFramePr>
        <p:xfrm>
          <a:off x="5259388" y="5327650"/>
          <a:ext cx="120491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29" imgW="545760" imgH="177480" progId="Equation.DSMT4">
                  <p:embed/>
                </p:oleObj>
              </mc:Choice>
              <mc:Fallback>
                <p:oleObj name="Equation" r:id="rId29" imgW="545760" imgH="177480" progId="Equation.DSMT4">
                  <p:embed/>
                  <p:pic>
                    <p:nvPicPr>
                      <p:cNvPr id="308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9388" y="5327650"/>
                        <a:ext cx="120491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57"/>
          <p:cNvGraphicFramePr>
            <a:graphicFrameLocks noChangeAspect="1"/>
          </p:cNvGraphicFramePr>
          <p:nvPr/>
        </p:nvGraphicFramePr>
        <p:xfrm>
          <a:off x="6538913" y="5054600"/>
          <a:ext cx="2952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1" imgW="152280" imgH="431640" progId="Equation.DSMT4">
                  <p:embed/>
                </p:oleObj>
              </mc:Choice>
              <mc:Fallback>
                <p:oleObj name="Equation" r:id="rId31" imgW="152280" imgH="431640" progId="Equation.DSMT4">
                  <p:embed/>
                  <p:pic>
                    <p:nvPicPr>
                      <p:cNvPr id="308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913" y="5054600"/>
                        <a:ext cx="2952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58"/>
          <p:cNvGraphicFramePr>
            <a:graphicFrameLocks noChangeAspect="1"/>
          </p:cNvGraphicFramePr>
          <p:nvPr/>
        </p:nvGraphicFramePr>
        <p:xfrm>
          <a:off x="7404100" y="4313238"/>
          <a:ext cx="15160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3" imgW="545760" imgH="241200" progId="Equation.DSMT4">
                  <p:embed/>
                </p:oleObj>
              </mc:Choice>
              <mc:Fallback>
                <p:oleObj name="Equation" r:id="rId33" imgW="545760" imgH="241200" progId="Equation.DSMT4">
                  <p:embed/>
                  <p:pic>
                    <p:nvPicPr>
                      <p:cNvPr id="308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100" y="4313238"/>
                        <a:ext cx="1516063" cy="6762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8"/>
          <p:cNvGraphicFramePr>
            <a:graphicFrameLocks noChangeAspect="1"/>
          </p:cNvGraphicFramePr>
          <p:nvPr/>
        </p:nvGraphicFramePr>
        <p:xfrm>
          <a:off x="7516813" y="5280025"/>
          <a:ext cx="132873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5" imgW="583920" imgH="177480" progId="Equation.DSMT4">
                  <p:embed/>
                </p:oleObj>
              </mc:Choice>
              <mc:Fallback>
                <p:oleObj name="Equation" r:id="rId35" imgW="583920" imgH="177480" progId="Equation.DSMT4">
                  <p:embed/>
                  <p:pic>
                    <p:nvPicPr>
                      <p:cNvPr id="3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6813" y="5280025"/>
                        <a:ext cx="1328737" cy="40798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3"/>
          <p:cNvGraphicFramePr>
            <a:graphicFrameLocks noChangeAspect="1"/>
          </p:cNvGraphicFramePr>
          <p:nvPr/>
        </p:nvGraphicFramePr>
        <p:xfrm>
          <a:off x="1563688" y="6232525"/>
          <a:ext cx="12874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37" imgW="583920" imgH="177480" progId="Equation.DSMT4">
                  <p:embed/>
                </p:oleObj>
              </mc:Choice>
              <mc:Fallback>
                <p:oleObj name="Equation" r:id="rId37" imgW="583920" imgH="177480" progId="Equation.DSMT4">
                  <p:embed/>
                  <p:pic>
                    <p:nvPicPr>
                      <p:cNvPr id="6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6232525"/>
                        <a:ext cx="128746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TextBox 168">
            <a:extLst>
              <a:ext uri="{FF2B5EF4-FFF2-40B4-BE49-F238E27FC236}">
                <a16:creationId xmlns:a16="http://schemas.microsoft.com/office/drawing/2014/main" id="{62ECFAAB-8F0C-498A-B578-B074B01E4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494" y="1930198"/>
            <a:ext cx="82266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SOH</a:t>
            </a:r>
          </a:p>
        </p:txBody>
      </p:sp>
      <p:sp>
        <p:nvSpPr>
          <p:cNvPr id="93" name="TextBox 168">
            <a:extLst>
              <a:ext uri="{FF2B5EF4-FFF2-40B4-BE49-F238E27FC236}">
                <a16:creationId xmlns:a16="http://schemas.microsoft.com/office/drawing/2014/main" id="{0B41ABB4-FD14-4B2F-B09A-C09287282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558" y="2081758"/>
            <a:ext cx="86754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CAH</a:t>
            </a:r>
          </a:p>
        </p:txBody>
      </p:sp>
    </p:spTree>
    <p:extLst>
      <p:ext uri="{BB962C8B-B14F-4D97-AF65-F5344CB8AC3E}">
        <p14:creationId xmlns:p14="http://schemas.microsoft.com/office/powerpoint/2010/main" val="225480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  <p:bldP spid="92" grpId="0"/>
      <p:bldP spid="9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1176" y="188640"/>
            <a:ext cx="8579296" cy="89269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Q: Given each of the following values below, which of the following can sin</a:t>
            </a:r>
            <a:r>
              <a:rPr lang="el-GR" i="1" dirty="0"/>
              <a:t>θ</a:t>
            </a:r>
            <a:r>
              <a:rPr lang="en-CA" dirty="0"/>
              <a:t> not be equal to?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768078"/>
              </p:ext>
            </p:extLst>
          </p:nvPr>
        </p:nvGraphicFramePr>
        <p:xfrm>
          <a:off x="251520" y="1556792"/>
          <a:ext cx="259228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914400" imgH="203040" progId="Equation.DSMT4">
                  <p:embed/>
                </p:oleObj>
              </mc:Choice>
              <mc:Fallback>
                <p:oleObj name="Equation" r:id="rId4" imgW="91440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1556792"/>
                        <a:ext cx="2592288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30693"/>
              </p:ext>
            </p:extLst>
          </p:nvPr>
        </p:nvGraphicFramePr>
        <p:xfrm>
          <a:off x="179512" y="2436813"/>
          <a:ext cx="248443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876240" imgH="304560" progId="Equation.DSMT4">
                  <p:embed/>
                </p:oleObj>
              </mc:Choice>
              <mc:Fallback>
                <p:oleObj name="Equation" r:id="rId6" imgW="876240" imgH="30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9512" y="2436813"/>
                        <a:ext cx="2484437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539173"/>
              </p:ext>
            </p:extLst>
          </p:nvPr>
        </p:nvGraphicFramePr>
        <p:xfrm>
          <a:off x="107504" y="3517900"/>
          <a:ext cx="29908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1054080" imgH="342720" progId="Equation.DSMT4">
                  <p:embed/>
                </p:oleObj>
              </mc:Choice>
              <mc:Fallback>
                <p:oleObj name="Equation" r:id="rId8" imgW="1054080" imgH="3427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7504" y="3517900"/>
                        <a:ext cx="2990850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715982"/>
              </p:ext>
            </p:extLst>
          </p:nvPr>
        </p:nvGraphicFramePr>
        <p:xfrm>
          <a:off x="179661" y="4797425"/>
          <a:ext cx="30241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1066680" imgH="203040" progId="Equation.DSMT4">
                  <p:embed/>
                </p:oleObj>
              </mc:Choice>
              <mc:Fallback>
                <p:oleObj name="Equation" r:id="rId10" imgW="106668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9661" y="4797425"/>
                        <a:ext cx="3024187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559856"/>
              </p:ext>
            </p:extLst>
          </p:nvPr>
        </p:nvGraphicFramePr>
        <p:xfrm>
          <a:off x="288504" y="5877074"/>
          <a:ext cx="26273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927000" imgH="203040" progId="Equation.DSMT4">
                  <p:embed/>
                </p:oleObj>
              </mc:Choice>
              <mc:Fallback>
                <p:oleObj name="Equation" r:id="rId12" imgW="92700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8504" y="5877074"/>
                        <a:ext cx="2627312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227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Title 1"/>
          <p:cNvSpPr>
            <a:spLocks noGrp="1"/>
          </p:cNvSpPr>
          <p:nvPr>
            <p:ph type="title"/>
          </p:nvPr>
        </p:nvSpPr>
        <p:spPr>
          <a:xfrm>
            <a:off x="152400" y="398463"/>
            <a:ext cx="8229600" cy="582265"/>
          </a:xfrm>
        </p:spPr>
        <p:txBody>
          <a:bodyPr/>
          <a:lstStyle/>
          <a:p>
            <a:pPr eaLnBrk="1" hangingPunct="1"/>
            <a:r>
              <a:rPr lang="en-CA" sz="2600" dirty="0"/>
              <a:t>IV) Finding Angles Using Tan. Function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117600"/>
          </a:xfrm>
        </p:spPr>
        <p:txBody>
          <a:bodyPr/>
          <a:lstStyle/>
          <a:p>
            <a:pPr eaLnBrk="1" hangingPunct="1"/>
            <a:r>
              <a:rPr lang="en-CA" dirty="0"/>
              <a:t>When finding angles, use the </a:t>
            </a:r>
            <a:r>
              <a:rPr lang="en-CA" dirty="0">
                <a:solidFill>
                  <a:srgbClr val="FF0000"/>
                </a:solidFill>
              </a:rPr>
              <a:t>tan</a:t>
            </a:r>
            <a:r>
              <a:rPr lang="en-CA" baseline="30000" dirty="0">
                <a:solidFill>
                  <a:srgbClr val="FF0000"/>
                </a:solidFill>
              </a:rPr>
              <a:t>-1</a:t>
            </a:r>
            <a:r>
              <a:rPr lang="en-CA" dirty="0">
                <a:solidFill>
                  <a:srgbClr val="FF0000"/>
                </a:solidFill>
              </a:rPr>
              <a:t>(x)</a:t>
            </a:r>
            <a:endParaRPr lang="en-CA" dirty="0"/>
          </a:p>
          <a:p>
            <a:pPr eaLnBrk="1" hangingPunct="1"/>
            <a:r>
              <a:rPr lang="en-CA" dirty="0"/>
              <a:t>The </a:t>
            </a:r>
            <a:r>
              <a:rPr lang="en-CA" dirty="0">
                <a:solidFill>
                  <a:srgbClr val="FF0000"/>
                </a:solidFill>
              </a:rPr>
              <a:t>tan</a:t>
            </a:r>
            <a:r>
              <a:rPr lang="en-CA" baseline="30000" dirty="0">
                <a:solidFill>
                  <a:srgbClr val="FF0000"/>
                </a:solidFill>
              </a:rPr>
              <a:t>-1</a:t>
            </a:r>
            <a:r>
              <a:rPr lang="en-CA" dirty="0">
                <a:solidFill>
                  <a:srgbClr val="FF0000"/>
                </a:solidFill>
              </a:rPr>
              <a:t>(x)</a:t>
            </a:r>
            <a:r>
              <a:rPr lang="en-CA" dirty="0"/>
              <a:t> of a ratio will give you the angle</a:t>
            </a:r>
          </a:p>
          <a:p>
            <a:pPr eaLnBrk="1" hangingPunct="1">
              <a:buFont typeface="Wingdings 3" pitchFamily="18" charset="2"/>
              <a:buNone/>
            </a:pPr>
            <a:endParaRPr lang="en-CA" baseline="30000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47700"/>
              </p:ext>
            </p:extLst>
          </p:nvPr>
        </p:nvGraphicFramePr>
        <p:xfrm>
          <a:off x="7164288" y="484982"/>
          <a:ext cx="1430337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596880" imgH="266400" progId="Equation.DSMT4">
                  <p:embed/>
                </p:oleObj>
              </mc:Choice>
              <mc:Fallback>
                <p:oleObj name="Equation" r:id="rId4" imgW="596880" imgH="266400" progId="Equation.DSMT4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484982"/>
                        <a:ext cx="1430337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585788" y="2438400"/>
            <a:ext cx="3057525" cy="2525713"/>
            <a:chOff x="268" y="832"/>
            <a:chExt cx="1926" cy="1591"/>
          </a:xfrm>
        </p:grpSpPr>
        <p:sp>
          <p:nvSpPr>
            <p:cNvPr id="411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0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21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2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3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4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5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6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7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8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9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0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1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2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3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4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5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7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9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1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46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8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40" name="Right Triangle 39"/>
          <p:cNvSpPr/>
          <p:nvPr/>
        </p:nvSpPr>
        <p:spPr>
          <a:xfrm flipH="1">
            <a:off x="973138" y="2438400"/>
            <a:ext cx="1900237" cy="2087563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1" name="Object 43"/>
          <p:cNvGraphicFramePr>
            <a:graphicFrameLocks noChangeAspect="1"/>
          </p:cNvGraphicFramePr>
          <p:nvPr/>
        </p:nvGraphicFramePr>
        <p:xfrm>
          <a:off x="1989138" y="4598988"/>
          <a:ext cx="2730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4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4598988"/>
                        <a:ext cx="273050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4"/>
          <p:cNvGraphicFramePr>
            <a:graphicFrameLocks noChangeAspect="1"/>
          </p:cNvGraphicFramePr>
          <p:nvPr/>
        </p:nvGraphicFramePr>
        <p:xfrm>
          <a:off x="1171575" y="4194175"/>
          <a:ext cx="274638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77480" imgH="215640" progId="Equation.DSMT4">
                  <p:embed/>
                </p:oleObj>
              </mc:Choice>
              <mc:Fallback>
                <p:oleObj name="Equation" r:id="rId8" imgW="177480" imgH="215640" progId="Equation.DSMT4">
                  <p:embed/>
                  <p:pic>
                    <p:nvPicPr>
                      <p:cNvPr id="4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4194175"/>
                        <a:ext cx="274638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5"/>
          <p:cNvGraphicFramePr>
            <a:graphicFrameLocks noChangeAspect="1"/>
          </p:cNvGraphicFramePr>
          <p:nvPr/>
        </p:nvGraphicFramePr>
        <p:xfrm>
          <a:off x="2960688" y="3333750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4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3333750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45"/>
          <p:cNvGraphicFramePr>
            <a:graphicFrameLocks noChangeAspect="1"/>
          </p:cNvGraphicFramePr>
          <p:nvPr/>
        </p:nvGraphicFramePr>
        <p:xfrm>
          <a:off x="4697413" y="2765425"/>
          <a:ext cx="10652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495000" imgH="177480" progId="Equation.DSMT4">
                  <p:embed/>
                </p:oleObj>
              </mc:Choice>
              <mc:Fallback>
                <p:oleObj name="Equation" r:id="rId12" imgW="495000" imgH="177480" progId="Equation.DSMT4">
                  <p:embed/>
                  <p:pic>
                    <p:nvPicPr>
                      <p:cNvPr id="15368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7413" y="2765425"/>
                        <a:ext cx="1065212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45"/>
          <p:cNvGraphicFramePr>
            <a:graphicFrameLocks noChangeAspect="1"/>
          </p:cNvGraphicFramePr>
          <p:nvPr/>
        </p:nvGraphicFramePr>
        <p:xfrm>
          <a:off x="5773738" y="2532063"/>
          <a:ext cx="3222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152280" imgH="431640" progId="Equation.DSMT4">
                  <p:embed/>
                </p:oleObj>
              </mc:Choice>
              <mc:Fallback>
                <p:oleObj name="Equation" r:id="rId14" imgW="152280" imgH="431640" progId="Equation.DSMT4">
                  <p:embed/>
                  <p:pic>
                    <p:nvPicPr>
                      <p:cNvPr id="1536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2532063"/>
                        <a:ext cx="322262" cy="806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45"/>
          <p:cNvGraphicFramePr>
            <a:graphicFrameLocks noChangeAspect="1"/>
          </p:cNvGraphicFramePr>
          <p:nvPr/>
        </p:nvGraphicFramePr>
        <p:xfrm>
          <a:off x="4681538" y="3663950"/>
          <a:ext cx="10652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495000" imgH="177480" progId="Equation.DSMT4">
                  <p:embed/>
                </p:oleObj>
              </mc:Choice>
              <mc:Fallback>
                <p:oleObj name="Equation" r:id="rId16" imgW="495000" imgH="177480" progId="Equation.DSMT4">
                  <p:embed/>
                  <p:pic>
                    <p:nvPicPr>
                      <p:cNvPr id="1537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538" y="3663950"/>
                        <a:ext cx="1065212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45"/>
          <p:cNvGraphicFramePr>
            <a:graphicFrameLocks noChangeAspect="1"/>
          </p:cNvGraphicFramePr>
          <p:nvPr/>
        </p:nvGraphicFramePr>
        <p:xfrm>
          <a:off x="6556375" y="3425825"/>
          <a:ext cx="352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7" imgW="152280" imgH="431640" progId="Equation.DSMT4">
                  <p:embed/>
                </p:oleObj>
              </mc:Choice>
              <mc:Fallback>
                <p:oleObj name="Equation" r:id="rId17" imgW="152280" imgH="431640" progId="Equation.DSMT4">
                  <p:embed/>
                  <p:pic>
                    <p:nvPicPr>
                      <p:cNvPr id="1537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75" y="3425825"/>
                        <a:ext cx="352425" cy="81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45"/>
          <p:cNvGraphicFramePr>
            <a:graphicFrameLocks noChangeAspect="1"/>
          </p:cNvGraphicFramePr>
          <p:nvPr/>
        </p:nvGraphicFramePr>
        <p:xfrm>
          <a:off x="3951288" y="3598863"/>
          <a:ext cx="8270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8" imgW="355320" imgH="215640" progId="Equation.DSMT4">
                  <p:embed/>
                </p:oleObj>
              </mc:Choice>
              <mc:Fallback>
                <p:oleObj name="Equation" r:id="rId18" imgW="355320" imgH="215640" progId="Equation.DSMT4">
                  <p:embed/>
                  <p:pic>
                    <p:nvPicPr>
                      <p:cNvPr id="15372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3598863"/>
                        <a:ext cx="82708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45"/>
          <p:cNvGraphicFramePr>
            <a:graphicFrameLocks noChangeAspect="1"/>
          </p:cNvGraphicFramePr>
          <p:nvPr/>
        </p:nvGraphicFramePr>
        <p:xfrm>
          <a:off x="5719763" y="3611563"/>
          <a:ext cx="8270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0" imgW="355320" imgH="215640" progId="Equation.DSMT4">
                  <p:embed/>
                </p:oleObj>
              </mc:Choice>
              <mc:Fallback>
                <p:oleObj name="Equation" r:id="rId20" imgW="355320" imgH="215640" progId="Equation.DSMT4">
                  <p:embed/>
                  <p:pic>
                    <p:nvPicPr>
                      <p:cNvPr id="1537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3611563"/>
                        <a:ext cx="82708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/>
          <p:cNvCxnSpPr/>
          <p:nvPr/>
        </p:nvCxnSpPr>
        <p:spPr>
          <a:xfrm>
            <a:off x="4021138" y="3643313"/>
            <a:ext cx="623887" cy="347662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622800" y="3679825"/>
            <a:ext cx="623888" cy="34766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74" name="Object 45"/>
          <p:cNvGraphicFramePr>
            <a:graphicFrameLocks noChangeAspect="1"/>
          </p:cNvGraphicFramePr>
          <p:nvPr/>
        </p:nvGraphicFramePr>
        <p:xfrm>
          <a:off x="5187950" y="4286250"/>
          <a:ext cx="5730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1" imgW="266400" imgH="177480" progId="Equation.DSMT4">
                  <p:embed/>
                </p:oleObj>
              </mc:Choice>
              <mc:Fallback>
                <p:oleObj name="Equation" r:id="rId21" imgW="266400" imgH="177480" progId="Equation.DSMT4">
                  <p:embed/>
                  <p:pic>
                    <p:nvPicPr>
                      <p:cNvPr id="15374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286250"/>
                        <a:ext cx="573088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45"/>
          <p:cNvGraphicFramePr>
            <a:graphicFrameLocks noChangeAspect="1"/>
          </p:cNvGraphicFramePr>
          <p:nvPr/>
        </p:nvGraphicFramePr>
        <p:xfrm>
          <a:off x="5746750" y="4262438"/>
          <a:ext cx="8270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3" imgW="355320" imgH="215640" progId="Equation.DSMT4">
                  <p:embed/>
                </p:oleObj>
              </mc:Choice>
              <mc:Fallback>
                <p:oleObj name="Equation" r:id="rId23" imgW="355320" imgH="215640" progId="Equation.DSMT4">
                  <p:embed/>
                  <p:pic>
                    <p:nvPicPr>
                      <p:cNvPr id="1537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0" y="4262438"/>
                        <a:ext cx="827088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45"/>
          <p:cNvGraphicFramePr>
            <a:graphicFrameLocks noChangeAspect="1"/>
          </p:cNvGraphicFramePr>
          <p:nvPr/>
        </p:nvGraphicFramePr>
        <p:xfrm>
          <a:off x="6496050" y="4243388"/>
          <a:ext cx="5286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4" imgW="228600" imgH="253800" progId="Equation.DSMT4">
                  <p:embed/>
                </p:oleObj>
              </mc:Choice>
              <mc:Fallback>
                <p:oleObj name="Equation" r:id="rId24" imgW="228600" imgH="253800" progId="Equation.DSMT4">
                  <p:embed/>
                  <p:pic>
                    <p:nvPicPr>
                      <p:cNvPr id="1537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4243388"/>
                        <a:ext cx="528638" cy="477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45"/>
          <p:cNvGraphicFramePr>
            <a:graphicFrameLocks noChangeAspect="1"/>
          </p:cNvGraphicFramePr>
          <p:nvPr/>
        </p:nvGraphicFramePr>
        <p:xfrm>
          <a:off x="5186363" y="4894263"/>
          <a:ext cx="57308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26" imgW="266400" imgH="177480" progId="Equation.DSMT4">
                  <p:embed/>
                </p:oleObj>
              </mc:Choice>
              <mc:Fallback>
                <p:oleObj name="Equation" r:id="rId26" imgW="266400" imgH="177480" progId="Equation.DSMT4">
                  <p:embed/>
                  <p:pic>
                    <p:nvPicPr>
                      <p:cNvPr id="1537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4894263"/>
                        <a:ext cx="573087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45"/>
          <p:cNvGraphicFramePr>
            <a:graphicFrameLocks noChangeAspect="1"/>
          </p:cNvGraphicFramePr>
          <p:nvPr/>
        </p:nvGraphicFramePr>
        <p:xfrm>
          <a:off x="5792788" y="4806950"/>
          <a:ext cx="5461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27" imgW="253800" imgH="215640" progId="Equation.DSMT4">
                  <p:embed/>
                </p:oleObj>
              </mc:Choice>
              <mc:Fallback>
                <p:oleObj name="Equation" r:id="rId27" imgW="253800" imgH="215640" progId="Equation.DSMT4">
                  <p:embed/>
                  <p:pic>
                    <p:nvPicPr>
                      <p:cNvPr id="15378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4806950"/>
                        <a:ext cx="546100" cy="468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877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itle 1"/>
          <p:cNvSpPr>
            <a:spLocks noGrp="1"/>
          </p:cNvSpPr>
          <p:nvPr>
            <p:ph type="title"/>
          </p:nvPr>
        </p:nvSpPr>
        <p:spPr>
          <a:xfrm>
            <a:off x="68263" y="398463"/>
            <a:ext cx="8991600" cy="4635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sz="2600"/>
              <a:t>IV) Finding Angles with Inverse Sine &amp; Inverse Cosine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117600"/>
          </a:xfrm>
        </p:spPr>
        <p:txBody>
          <a:bodyPr/>
          <a:lstStyle/>
          <a:p>
            <a:pPr eaLnBrk="1" hangingPunct="1"/>
            <a:r>
              <a:rPr lang="en-CA"/>
              <a:t>When finding angles, use the </a:t>
            </a:r>
            <a:r>
              <a:rPr lang="en-CA">
                <a:solidFill>
                  <a:srgbClr val="FF0000"/>
                </a:solidFill>
              </a:rPr>
              <a:t>sin</a:t>
            </a:r>
            <a:r>
              <a:rPr lang="en-CA" baseline="30000">
                <a:solidFill>
                  <a:srgbClr val="FF0000"/>
                </a:solidFill>
              </a:rPr>
              <a:t>-1</a:t>
            </a:r>
            <a:r>
              <a:rPr lang="en-CA">
                <a:solidFill>
                  <a:srgbClr val="FF0000"/>
                </a:solidFill>
              </a:rPr>
              <a:t>(x)  </a:t>
            </a:r>
            <a:r>
              <a:rPr lang="en-CA"/>
              <a:t>or  </a:t>
            </a:r>
            <a:r>
              <a:rPr lang="en-CA">
                <a:solidFill>
                  <a:srgbClr val="FF0000"/>
                </a:solidFill>
              </a:rPr>
              <a:t>cos</a:t>
            </a:r>
            <a:r>
              <a:rPr lang="en-CA" baseline="30000">
                <a:solidFill>
                  <a:srgbClr val="FF0000"/>
                </a:solidFill>
              </a:rPr>
              <a:t>-1</a:t>
            </a:r>
            <a:r>
              <a:rPr lang="en-CA">
                <a:solidFill>
                  <a:srgbClr val="FF0000"/>
                </a:solidFill>
              </a:rPr>
              <a:t>(x)</a:t>
            </a:r>
            <a:endParaRPr lang="en-CA"/>
          </a:p>
          <a:p>
            <a:pPr eaLnBrk="1" hangingPunct="1"/>
            <a:r>
              <a:rPr lang="en-CA"/>
              <a:t>The inverse function</a:t>
            </a:r>
            <a:r>
              <a:rPr lang="en-CA">
                <a:solidFill>
                  <a:srgbClr val="FF0000"/>
                </a:solidFill>
              </a:rPr>
              <a:t> </a:t>
            </a:r>
            <a:r>
              <a:rPr lang="en-CA"/>
              <a:t>of a ratio will give you the angle</a:t>
            </a:r>
          </a:p>
          <a:p>
            <a:pPr eaLnBrk="1" hangingPunct="1">
              <a:buFont typeface="Wingdings 3" pitchFamily="18" charset="2"/>
              <a:buNone/>
            </a:pPr>
            <a:endParaRPr lang="en-CA" baseline="30000"/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585788" y="2438400"/>
            <a:ext cx="3057525" cy="2525713"/>
            <a:chOff x="268" y="832"/>
            <a:chExt cx="1926" cy="1591"/>
          </a:xfrm>
        </p:grpSpPr>
        <p:sp>
          <p:nvSpPr>
            <p:cNvPr id="6166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67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168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69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0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1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2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3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4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5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6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7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8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9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0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1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2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3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4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5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6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7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8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9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0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1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2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193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4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5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6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7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8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40" name="Right Triangle 39"/>
          <p:cNvSpPr/>
          <p:nvPr/>
        </p:nvSpPr>
        <p:spPr>
          <a:xfrm flipH="1">
            <a:off x="1725613" y="2743200"/>
            <a:ext cx="1138237" cy="2190750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1" name="Object 43"/>
          <p:cNvGraphicFramePr>
            <a:graphicFrameLocks noChangeAspect="1"/>
          </p:cNvGraphicFramePr>
          <p:nvPr/>
        </p:nvGraphicFramePr>
        <p:xfrm>
          <a:off x="1971675" y="3511550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4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3511550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312846"/>
              </p:ext>
            </p:extLst>
          </p:nvPr>
        </p:nvGraphicFramePr>
        <p:xfrm>
          <a:off x="2555776" y="3162871"/>
          <a:ext cx="2746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177480" imgH="215640" progId="Equation.DSMT4">
                  <p:embed/>
                </p:oleObj>
              </mc:Choice>
              <mc:Fallback>
                <p:oleObj name="Equation" r:id="rId6" imgW="177480" imgH="215640" progId="Equation.DSMT4">
                  <p:embed/>
                  <p:pic>
                    <p:nvPicPr>
                      <p:cNvPr id="4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162871"/>
                        <a:ext cx="274637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5"/>
          <p:cNvGraphicFramePr>
            <a:graphicFrameLocks noChangeAspect="1"/>
          </p:cNvGraphicFramePr>
          <p:nvPr/>
        </p:nvGraphicFramePr>
        <p:xfrm>
          <a:off x="2876550" y="3609975"/>
          <a:ext cx="5461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253800" imgH="177480" progId="Equation.DSMT4">
                  <p:embed/>
                </p:oleObj>
              </mc:Choice>
              <mc:Fallback>
                <p:oleObj name="Equation" r:id="rId8" imgW="253800" imgH="177480" progId="Equation.DSMT4">
                  <p:embed/>
                  <p:pic>
                    <p:nvPicPr>
                      <p:cNvPr id="4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3609975"/>
                        <a:ext cx="5461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45"/>
          <p:cNvGraphicFramePr>
            <a:graphicFrameLocks noChangeAspect="1"/>
          </p:cNvGraphicFramePr>
          <p:nvPr/>
        </p:nvGraphicFramePr>
        <p:xfrm>
          <a:off x="4684713" y="2765425"/>
          <a:ext cx="10922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507960" imgH="177480" progId="Equation.DSMT4">
                  <p:embed/>
                </p:oleObj>
              </mc:Choice>
              <mc:Fallback>
                <p:oleObj name="Equation" r:id="rId10" imgW="507960" imgH="177480" progId="Equation.DSMT4">
                  <p:embed/>
                  <p:pic>
                    <p:nvPicPr>
                      <p:cNvPr id="15368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2765425"/>
                        <a:ext cx="10922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45"/>
          <p:cNvGraphicFramePr>
            <a:graphicFrameLocks noChangeAspect="1"/>
          </p:cNvGraphicFramePr>
          <p:nvPr/>
        </p:nvGraphicFramePr>
        <p:xfrm>
          <a:off x="5795963" y="2532063"/>
          <a:ext cx="59055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279360" imgH="431640" progId="Equation.DSMT4">
                  <p:embed/>
                </p:oleObj>
              </mc:Choice>
              <mc:Fallback>
                <p:oleObj name="Equation" r:id="rId12" imgW="279360" imgH="431640" progId="Equation.DSMT4">
                  <p:embed/>
                  <p:pic>
                    <p:nvPicPr>
                      <p:cNvPr id="1536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532063"/>
                        <a:ext cx="590550" cy="806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45"/>
          <p:cNvGraphicFramePr>
            <a:graphicFrameLocks noChangeAspect="1"/>
          </p:cNvGraphicFramePr>
          <p:nvPr/>
        </p:nvGraphicFramePr>
        <p:xfrm>
          <a:off x="4668838" y="3663950"/>
          <a:ext cx="10922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507960" imgH="177480" progId="Equation.DSMT4">
                  <p:embed/>
                </p:oleObj>
              </mc:Choice>
              <mc:Fallback>
                <p:oleObj name="Equation" r:id="rId14" imgW="507960" imgH="177480" progId="Equation.DSMT4">
                  <p:embed/>
                  <p:pic>
                    <p:nvPicPr>
                      <p:cNvPr id="1537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3663950"/>
                        <a:ext cx="10922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45"/>
          <p:cNvGraphicFramePr>
            <a:graphicFrameLocks noChangeAspect="1"/>
          </p:cNvGraphicFramePr>
          <p:nvPr/>
        </p:nvGraphicFramePr>
        <p:xfrm>
          <a:off x="6530975" y="3425825"/>
          <a:ext cx="6461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279360" imgH="431640" progId="Equation.DSMT4">
                  <p:embed/>
                </p:oleObj>
              </mc:Choice>
              <mc:Fallback>
                <p:oleObj name="Equation" r:id="rId16" imgW="279360" imgH="431640" progId="Equation.DSMT4">
                  <p:embed/>
                  <p:pic>
                    <p:nvPicPr>
                      <p:cNvPr id="1537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975" y="3425825"/>
                        <a:ext cx="646113" cy="81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45"/>
          <p:cNvGraphicFramePr>
            <a:graphicFrameLocks noChangeAspect="1"/>
          </p:cNvGraphicFramePr>
          <p:nvPr/>
        </p:nvGraphicFramePr>
        <p:xfrm>
          <a:off x="3937000" y="3598863"/>
          <a:ext cx="8572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368280" imgH="215640" progId="Equation.DSMT4">
                  <p:embed/>
                </p:oleObj>
              </mc:Choice>
              <mc:Fallback>
                <p:oleObj name="Equation" r:id="rId18" imgW="368280" imgH="215640" progId="Equation.DSMT4">
                  <p:embed/>
                  <p:pic>
                    <p:nvPicPr>
                      <p:cNvPr id="15372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3598863"/>
                        <a:ext cx="8572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45"/>
          <p:cNvGraphicFramePr>
            <a:graphicFrameLocks noChangeAspect="1"/>
          </p:cNvGraphicFramePr>
          <p:nvPr/>
        </p:nvGraphicFramePr>
        <p:xfrm>
          <a:off x="5705475" y="3611563"/>
          <a:ext cx="8556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368280" imgH="215640" progId="Equation.DSMT4">
                  <p:embed/>
                </p:oleObj>
              </mc:Choice>
              <mc:Fallback>
                <p:oleObj name="Equation" r:id="rId20" imgW="368280" imgH="215640" progId="Equation.DSMT4">
                  <p:embed/>
                  <p:pic>
                    <p:nvPicPr>
                      <p:cNvPr id="1537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475" y="3611563"/>
                        <a:ext cx="8556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/>
          <p:cNvCxnSpPr/>
          <p:nvPr/>
        </p:nvCxnSpPr>
        <p:spPr>
          <a:xfrm>
            <a:off x="4021138" y="3643313"/>
            <a:ext cx="623887" cy="347662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622800" y="3679825"/>
            <a:ext cx="623888" cy="34766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74" name="Object 45"/>
          <p:cNvGraphicFramePr>
            <a:graphicFrameLocks noChangeAspect="1"/>
          </p:cNvGraphicFramePr>
          <p:nvPr/>
        </p:nvGraphicFramePr>
        <p:xfrm>
          <a:off x="5187950" y="4286250"/>
          <a:ext cx="5730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2" imgW="266400" imgH="177480" progId="Equation.DSMT4">
                  <p:embed/>
                </p:oleObj>
              </mc:Choice>
              <mc:Fallback>
                <p:oleObj name="Equation" r:id="rId22" imgW="266400" imgH="177480" progId="Equation.DSMT4">
                  <p:embed/>
                  <p:pic>
                    <p:nvPicPr>
                      <p:cNvPr id="15374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286250"/>
                        <a:ext cx="573088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45"/>
          <p:cNvGraphicFramePr>
            <a:graphicFrameLocks noChangeAspect="1"/>
          </p:cNvGraphicFramePr>
          <p:nvPr/>
        </p:nvGraphicFramePr>
        <p:xfrm>
          <a:off x="5732463" y="4262438"/>
          <a:ext cx="8572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24" imgW="368280" imgH="215640" progId="Equation.DSMT4">
                  <p:embed/>
                </p:oleObj>
              </mc:Choice>
              <mc:Fallback>
                <p:oleObj name="Equation" r:id="rId24" imgW="368280" imgH="215640" progId="Equation.DSMT4">
                  <p:embed/>
                  <p:pic>
                    <p:nvPicPr>
                      <p:cNvPr id="1537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4262438"/>
                        <a:ext cx="8572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45"/>
          <p:cNvGraphicFramePr>
            <a:graphicFrameLocks noChangeAspect="1"/>
          </p:cNvGraphicFramePr>
          <p:nvPr/>
        </p:nvGraphicFramePr>
        <p:xfrm>
          <a:off x="6543675" y="4278313"/>
          <a:ext cx="126365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26" imgW="545760" imgH="253800" progId="Equation.DSMT4">
                  <p:embed/>
                </p:oleObj>
              </mc:Choice>
              <mc:Fallback>
                <p:oleObj name="Equation" r:id="rId26" imgW="545760" imgH="253800" progId="Equation.DSMT4">
                  <p:embed/>
                  <p:pic>
                    <p:nvPicPr>
                      <p:cNvPr id="1537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4278313"/>
                        <a:ext cx="1263650" cy="477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45"/>
          <p:cNvGraphicFramePr>
            <a:graphicFrameLocks noChangeAspect="1"/>
          </p:cNvGraphicFramePr>
          <p:nvPr/>
        </p:nvGraphicFramePr>
        <p:xfrm>
          <a:off x="5186363" y="4894263"/>
          <a:ext cx="57308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28" imgW="266400" imgH="177480" progId="Equation.DSMT4">
                  <p:embed/>
                </p:oleObj>
              </mc:Choice>
              <mc:Fallback>
                <p:oleObj name="Equation" r:id="rId28" imgW="266400" imgH="177480" progId="Equation.DSMT4">
                  <p:embed/>
                  <p:pic>
                    <p:nvPicPr>
                      <p:cNvPr id="1537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4894263"/>
                        <a:ext cx="573087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45"/>
          <p:cNvGraphicFramePr>
            <a:graphicFrameLocks noChangeAspect="1"/>
          </p:cNvGraphicFramePr>
          <p:nvPr/>
        </p:nvGraphicFramePr>
        <p:xfrm>
          <a:off x="5827713" y="4806950"/>
          <a:ext cx="5461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29" imgW="253800" imgH="215640" progId="Equation.DSMT4">
                  <p:embed/>
                </p:oleObj>
              </mc:Choice>
              <mc:Fallback>
                <p:oleObj name="Equation" r:id="rId29" imgW="253800" imgH="215640" progId="Equation.DSMT4">
                  <p:embed/>
                  <p:pic>
                    <p:nvPicPr>
                      <p:cNvPr id="15378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713" y="4806950"/>
                        <a:ext cx="546100" cy="468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429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Find the missing angle to the nearest degree</a:t>
            </a:r>
          </a:p>
        </p:txBody>
      </p:sp>
      <p:grpSp>
        <p:nvGrpSpPr>
          <p:cNvPr id="7187" name="Group 5"/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722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5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226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7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8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9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0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1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2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3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4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5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6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7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8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9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0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1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2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3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4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5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6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7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8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9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0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251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2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3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4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5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6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grpSp>
        <p:nvGrpSpPr>
          <p:cNvPr id="7188" name="Group 5"/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7191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2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193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4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5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6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7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8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9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0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1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2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3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4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5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6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7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8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9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0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1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2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3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4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5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6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7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218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9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0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1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2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3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57" name="Right Triangle 156"/>
          <p:cNvSpPr/>
          <p:nvPr/>
        </p:nvSpPr>
        <p:spPr>
          <a:xfrm flipH="1">
            <a:off x="449263" y="1306513"/>
            <a:ext cx="2251075" cy="2087562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7170" name="Object 43"/>
          <p:cNvGraphicFramePr>
            <a:graphicFrameLocks noChangeAspect="1"/>
          </p:cNvGraphicFramePr>
          <p:nvPr/>
        </p:nvGraphicFramePr>
        <p:xfrm>
          <a:off x="971550" y="2041525"/>
          <a:ext cx="5461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253800" imgH="177480" progId="Equation.DSMT4">
                  <p:embed/>
                </p:oleObj>
              </mc:Choice>
              <mc:Fallback>
                <p:oleObj name="Equation" r:id="rId4" imgW="253800" imgH="177480" progId="Equation.DSMT4">
                  <p:embed/>
                  <p:pic>
                    <p:nvPicPr>
                      <p:cNvPr id="717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041525"/>
                        <a:ext cx="5461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4"/>
          <p:cNvGraphicFramePr>
            <a:graphicFrameLocks noChangeAspect="1"/>
          </p:cNvGraphicFramePr>
          <p:nvPr/>
        </p:nvGraphicFramePr>
        <p:xfrm>
          <a:off x="838200" y="30337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177480" imgH="215640" progId="Equation.DSMT4">
                  <p:embed/>
                </p:oleObj>
              </mc:Choice>
              <mc:Fallback>
                <p:oleObj name="Equation" r:id="rId6" imgW="177480" imgH="215640" progId="Equation.DSMT4">
                  <p:embed/>
                  <p:pic>
                    <p:nvPicPr>
                      <p:cNvPr id="7171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337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5"/>
          <p:cNvGraphicFramePr>
            <a:graphicFrameLocks noChangeAspect="1"/>
          </p:cNvGraphicFramePr>
          <p:nvPr/>
        </p:nvGraphicFramePr>
        <p:xfrm>
          <a:off x="2727325" y="2593975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7172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593975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/>
          <p:cNvSpPr/>
          <p:nvPr/>
        </p:nvSpPr>
        <p:spPr>
          <a:xfrm flipH="1">
            <a:off x="5695950" y="1379538"/>
            <a:ext cx="1489075" cy="24272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7173" name="Object 46"/>
          <p:cNvGraphicFramePr>
            <a:graphicFrameLocks noChangeAspect="1"/>
          </p:cNvGraphicFramePr>
          <p:nvPr/>
        </p:nvGraphicFramePr>
        <p:xfrm>
          <a:off x="6311900" y="3825875"/>
          <a:ext cx="273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7173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825875"/>
                        <a:ext cx="27305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7"/>
          <p:cNvGraphicFramePr>
            <a:graphicFrameLocks noChangeAspect="1"/>
          </p:cNvGraphicFramePr>
          <p:nvPr/>
        </p:nvGraphicFramePr>
        <p:xfrm>
          <a:off x="5857875" y="34528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177480" imgH="215640" progId="Equation.DSMT4">
                  <p:embed/>
                </p:oleObj>
              </mc:Choice>
              <mc:Fallback>
                <p:oleObj name="Equation" r:id="rId12" imgW="177480" imgH="215640" progId="Equation.DSMT4">
                  <p:embed/>
                  <p:pic>
                    <p:nvPicPr>
                      <p:cNvPr id="7174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4528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48"/>
          <p:cNvGraphicFramePr>
            <a:graphicFrameLocks noChangeAspect="1"/>
          </p:cNvGraphicFramePr>
          <p:nvPr/>
        </p:nvGraphicFramePr>
        <p:xfrm>
          <a:off x="5970588" y="2327275"/>
          <a:ext cx="2730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7175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2327275"/>
                        <a:ext cx="27305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49"/>
          <p:cNvGraphicFramePr>
            <a:graphicFrameLocks noChangeAspect="1"/>
          </p:cNvGraphicFramePr>
          <p:nvPr/>
        </p:nvGraphicFramePr>
        <p:xfrm>
          <a:off x="762000" y="4035425"/>
          <a:ext cx="13477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6" imgW="609480" imgH="253800" progId="Equation.DSMT4">
                  <p:embed/>
                </p:oleObj>
              </mc:Choice>
              <mc:Fallback>
                <p:oleObj name="Equation" r:id="rId16" imgW="609480" imgH="253800" progId="Equation.DSMT4">
                  <p:embed/>
                  <p:pic>
                    <p:nvPicPr>
                      <p:cNvPr id="308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35425"/>
                        <a:ext cx="1347788" cy="5667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0"/>
          <p:cNvGraphicFramePr>
            <a:graphicFrameLocks noChangeAspect="1"/>
          </p:cNvGraphicFramePr>
          <p:nvPr/>
        </p:nvGraphicFramePr>
        <p:xfrm>
          <a:off x="2149475" y="3903663"/>
          <a:ext cx="481013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18" imgW="279360" imgH="431640" progId="Equation.DSMT4">
                  <p:embed/>
                </p:oleObj>
              </mc:Choice>
              <mc:Fallback>
                <p:oleObj name="Equation" r:id="rId18" imgW="279360" imgH="431640" progId="Equation.DSMT4">
                  <p:embed/>
                  <p:pic>
                    <p:nvPicPr>
                      <p:cNvPr id="308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3903663"/>
                        <a:ext cx="481013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51"/>
          <p:cNvGraphicFramePr>
            <a:graphicFrameLocks noChangeAspect="1"/>
          </p:cNvGraphicFramePr>
          <p:nvPr/>
        </p:nvGraphicFramePr>
        <p:xfrm>
          <a:off x="1520825" y="4786313"/>
          <a:ext cx="587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20" imgW="266400" imgH="177480" progId="Equation.DSMT4">
                  <p:embed/>
                </p:oleObj>
              </mc:Choice>
              <mc:Fallback>
                <p:oleObj name="Equation" r:id="rId20" imgW="266400" imgH="177480" progId="Equation.DSMT4">
                  <p:embed/>
                  <p:pic>
                    <p:nvPicPr>
                      <p:cNvPr id="308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4786313"/>
                        <a:ext cx="587375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52"/>
          <p:cNvGraphicFramePr>
            <a:graphicFrameLocks noChangeAspect="1"/>
          </p:cNvGraphicFramePr>
          <p:nvPr/>
        </p:nvGraphicFramePr>
        <p:xfrm>
          <a:off x="2105025" y="4551363"/>
          <a:ext cx="1397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22" imgW="761760" imgH="469800" progId="Equation.DSMT4">
                  <p:embed/>
                </p:oleObj>
              </mc:Choice>
              <mc:Fallback>
                <p:oleObj name="Equation" r:id="rId22" imgW="761760" imgH="469800" progId="Equation.DSMT4">
                  <p:embed/>
                  <p:pic>
                    <p:nvPicPr>
                      <p:cNvPr id="308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4551363"/>
                        <a:ext cx="139700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53"/>
          <p:cNvGraphicFramePr>
            <a:graphicFrameLocks noChangeAspect="1"/>
          </p:cNvGraphicFramePr>
          <p:nvPr/>
        </p:nvGraphicFramePr>
        <p:xfrm>
          <a:off x="1541463" y="5467350"/>
          <a:ext cx="11207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24" imgW="507960" imgH="215640" progId="Equation.DSMT4">
                  <p:embed/>
                </p:oleObj>
              </mc:Choice>
              <mc:Fallback>
                <p:oleObj name="Equation" r:id="rId24" imgW="507960" imgH="215640" progId="Equation.DSMT4">
                  <p:embed/>
                  <p:pic>
                    <p:nvPicPr>
                      <p:cNvPr id="308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5467350"/>
                        <a:ext cx="1120775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54"/>
          <p:cNvGraphicFramePr>
            <a:graphicFrameLocks noChangeAspect="1"/>
          </p:cNvGraphicFramePr>
          <p:nvPr/>
        </p:nvGraphicFramePr>
        <p:xfrm>
          <a:off x="5743575" y="4181475"/>
          <a:ext cx="15144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26" imgW="685800" imgH="304560" progId="Equation.DSMT4">
                  <p:embed/>
                </p:oleObj>
              </mc:Choice>
              <mc:Fallback>
                <p:oleObj name="Equation" r:id="rId26" imgW="685800" imgH="304560" progId="Equation.DSMT4">
                  <p:embed/>
                  <p:pic>
                    <p:nvPicPr>
                      <p:cNvPr id="308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4181475"/>
                        <a:ext cx="151447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5"/>
          <p:cNvGraphicFramePr>
            <a:graphicFrameLocks noChangeAspect="1"/>
          </p:cNvGraphicFramePr>
          <p:nvPr/>
        </p:nvGraphicFramePr>
        <p:xfrm>
          <a:off x="7356475" y="4078288"/>
          <a:ext cx="2714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28" imgW="152280" imgH="431640" progId="Equation.DSMT4">
                  <p:embed/>
                </p:oleObj>
              </mc:Choice>
              <mc:Fallback>
                <p:oleObj name="Equation" r:id="rId28" imgW="152280" imgH="431640" progId="Equation.DSMT4">
                  <p:embed/>
                  <p:pic>
                    <p:nvPicPr>
                      <p:cNvPr id="308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6475" y="4078288"/>
                        <a:ext cx="271463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6"/>
          <p:cNvGraphicFramePr>
            <a:graphicFrameLocks noChangeAspect="1"/>
          </p:cNvGraphicFramePr>
          <p:nvPr/>
        </p:nvGraphicFramePr>
        <p:xfrm>
          <a:off x="6656388" y="5105400"/>
          <a:ext cx="5889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30" imgW="266400" imgH="177480" progId="Equation.DSMT4">
                  <p:embed/>
                </p:oleObj>
              </mc:Choice>
              <mc:Fallback>
                <p:oleObj name="Equation" r:id="rId30" imgW="266400" imgH="177480" progId="Equation.DSMT4">
                  <p:embed/>
                  <p:pic>
                    <p:nvPicPr>
                      <p:cNvPr id="308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5105400"/>
                        <a:ext cx="58896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57"/>
          <p:cNvGraphicFramePr>
            <a:graphicFrameLocks noChangeAspect="1"/>
          </p:cNvGraphicFramePr>
          <p:nvPr/>
        </p:nvGraphicFramePr>
        <p:xfrm>
          <a:off x="7292975" y="4840288"/>
          <a:ext cx="1303338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32" imgW="672840" imgH="469800" progId="Equation.DSMT4">
                  <p:embed/>
                </p:oleObj>
              </mc:Choice>
              <mc:Fallback>
                <p:oleObj name="Equation" r:id="rId32" imgW="672840" imgH="469800" progId="Equation.DSMT4">
                  <p:embed/>
                  <p:pic>
                    <p:nvPicPr>
                      <p:cNvPr id="308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2975" y="4840288"/>
                        <a:ext cx="1303338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58"/>
          <p:cNvGraphicFramePr>
            <a:graphicFrameLocks noChangeAspect="1"/>
          </p:cNvGraphicFramePr>
          <p:nvPr/>
        </p:nvGraphicFramePr>
        <p:xfrm>
          <a:off x="6678613" y="5699125"/>
          <a:ext cx="11207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4" imgW="507960" imgH="215640" progId="Equation.DSMT4">
                  <p:embed/>
                </p:oleObj>
              </mc:Choice>
              <mc:Fallback>
                <p:oleObj name="Equation" r:id="rId34" imgW="507960" imgH="215640" progId="Equation.DSMT4">
                  <p:embed/>
                  <p:pic>
                    <p:nvPicPr>
                      <p:cNvPr id="308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5699125"/>
                        <a:ext cx="1120775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130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Find the missing angle to the nearest degree</a:t>
            </a:r>
          </a:p>
        </p:txBody>
      </p:sp>
      <p:grpSp>
        <p:nvGrpSpPr>
          <p:cNvPr id="5139" name="Group 5"/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5176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78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9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203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7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grpSp>
        <p:nvGrpSpPr>
          <p:cNvPr id="5140" name="Group 5"/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514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4" name="Rectangle 6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45" name="Line 7"/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6" name="Line 8"/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7" name="Line 9"/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8" name="Line 10"/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9" name="Line 11"/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0" name="Line 12"/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1" name="Line 13"/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2" name="Line 14"/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3" name="Line 15"/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4" name="Line 16"/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5" name="Line 17"/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6" name="Line 18"/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7" name="Line 19"/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Line 20"/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Line 21"/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Line 22"/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Line 23"/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Line 24"/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Line 25"/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Line 26"/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27"/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28"/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29"/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30"/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Rectangle 31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70" name="Line 32"/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34"/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36"/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39"/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41"/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Rectangle 42"/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57" name="Right Triangle 156"/>
          <p:cNvSpPr/>
          <p:nvPr/>
        </p:nvSpPr>
        <p:spPr>
          <a:xfrm flipH="1">
            <a:off x="449263" y="1306513"/>
            <a:ext cx="2251075" cy="2087562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2" name="Object 43"/>
          <p:cNvGraphicFramePr>
            <a:graphicFrameLocks noChangeAspect="1"/>
          </p:cNvGraphicFramePr>
          <p:nvPr/>
        </p:nvGraphicFramePr>
        <p:xfrm>
          <a:off x="1625600" y="3422650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5122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3422650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4"/>
          <p:cNvGraphicFramePr>
            <a:graphicFrameLocks noChangeAspect="1"/>
          </p:cNvGraphicFramePr>
          <p:nvPr/>
        </p:nvGraphicFramePr>
        <p:xfrm>
          <a:off x="838200" y="30337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177480" imgH="215640" progId="Equation.DSMT4">
                  <p:embed/>
                </p:oleObj>
              </mc:Choice>
              <mc:Fallback>
                <p:oleObj name="Equation" r:id="rId6" imgW="177480" imgH="215640" progId="Equation.DSMT4">
                  <p:embed/>
                  <p:pic>
                    <p:nvPicPr>
                      <p:cNvPr id="5123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337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5"/>
          <p:cNvGraphicFramePr>
            <a:graphicFrameLocks noChangeAspect="1"/>
          </p:cNvGraphicFramePr>
          <p:nvPr/>
        </p:nvGraphicFramePr>
        <p:xfrm>
          <a:off x="2727325" y="2593975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5124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593975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/>
          <p:cNvSpPr/>
          <p:nvPr/>
        </p:nvSpPr>
        <p:spPr>
          <a:xfrm flipH="1">
            <a:off x="5695950" y="1379538"/>
            <a:ext cx="1489075" cy="24272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5" name="Object 46"/>
          <p:cNvGraphicFramePr>
            <a:graphicFrameLocks noChangeAspect="1"/>
          </p:cNvGraphicFramePr>
          <p:nvPr/>
        </p:nvGraphicFramePr>
        <p:xfrm>
          <a:off x="6311900" y="3825875"/>
          <a:ext cx="273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5125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825875"/>
                        <a:ext cx="27305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47"/>
          <p:cNvGraphicFramePr>
            <a:graphicFrameLocks noChangeAspect="1"/>
          </p:cNvGraphicFramePr>
          <p:nvPr/>
        </p:nvGraphicFramePr>
        <p:xfrm>
          <a:off x="5857875" y="34528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177480" imgH="215640" progId="Equation.DSMT4">
                  <p:embed/>
                </p:oleObj>
              </mc:Choice>
              <mc:Fallback>
                <p:oleObj name="Equation" r:id="rId12" imgW="177480" imgH="215640" progId="Equation.DSMT4">
                  <p:embed/>
                  <p:pic>
                    <p:nvPicPr>
                      <p:cNvPr id="5126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4528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48"/>
          <p:cNvGraphicFramePr>
            <a:graphicFrameLocks noChangeAspect="1"/>
          </p:cNvGraphicFramePr>
          <p:nvPr/>
        </p:nvGraphicFramePr>
        <p:xfrm>
          <a:off x="7248525" y="2344738"/>
          <a:ext cx="5461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253800" imgH="177480" progId="Equation.DSMT4">
                  <p:embed/>
                </p:oleObj>
              </mc:Choice>
              <mc:Fallback>
                <p:oleObj name="Equation" r:id="rId14" imgW="253800" imgH="177480" progId="Equation.DSMT4">
                  <p:embed/>
                  <p:pic>
                    <p:nvPicPr>
                      <p:cNvPr id="5127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8525" y="2344738"/>
                        <a:ext cx="54610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49"/>
          <p:cNvGraphicFramePr>
            <a:graphicFrameLocks noChangeAspect="1"/>
          </p:cNvGraphicFramePr>
          <p:nvPr/>
        </p:nvGraphicFramePr>
        <p:xfrm>
          <a:off x="749300" y="4035425"/>
          <a:ext cx="13747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622080" imgH="253800" progId="Equation.DSMT4">
                  <p:embed/>
                </p:oleObj>
              </mc:Choice>
              <mc:Fallback>
                <p:oleObj name="Equation" r:id="rId16" imgW="622080" imgH="253800" progId="Equation.DSMT4">
                  <p:embed/>
                  <p:pic>
                    <p:nvPicPr>
                      <p:cNvPr id="308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035425"/>
                        <a:ext cx="1374775" cy="5667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0"/>
          <p:cNvGraphicFramePr>
            <a:graphicFrameLocks noChangeAspect="1"/>
          </p:cNvGraphicFramePr>
          <p:nvPr/>
        </p:nvGraphicFramePr>
        <p:xfrm>
          <a:off x="2206625" y="3903663"/>
          <a:ext cx="2619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18" imgW="152280" imgH="431640" progId="Equation.DSMT4">
                  <p:embed/>
                </p:oleObj>
              </mc:Choice>
              <mc:Fallback>
                <p:oleObj name="Equation" r:id="rId18" imgW="152280" imgH="431640" progId="Equation.DSMT4">
                  <p:embed/>
                  <p:pic>
                    <p:nvPicPr>
                      <p:cNvPr id="308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903663"/>
                        <a:ext cx="261938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51"/>
          <p:cNvGraphicFramePr>
            <a:graphicFrameLocks noChangeAspect="1"/>
          </p:cNvGraphicFramePr>
          <p:nvPr/>
        </p:nvGraphicFramePr>
        <p:xfrm>
          <a:off x="1520825" y="4786313"/>
          <a:ext cx="587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20" imgW="266400" imgH="177480" progId="Equation.DSMT4">
                  <p:embed/>
                </p:oleObj>
              </mc:Choice>
              <mc:Fallback>
                <p:oleObj name="Equation" r:id="rId20" imgW="266400" imgH="177480" progId="Equation.DSMT4">
                  <p:embed/>
                  <p:pic>
                    <p:nvPicPr>
                      <p:cNvPr id="308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4786313"/>
                        <a:ext cx="587375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52"/>
          <p:cNvGraphicFramePr>
            <a:graphicFrameLocks noChangeAspect="1"/>
          </p:cNvGraphicFramePr>
          <p:nvPr/>
        </p:nvGraphicFramePr>
        <p:xfrm>
          <a:off x="2058988" y="4551363"/>
          <a:ext cx="1211262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22" imgW="660240" imgH="469800" progId="Equation.DSMT4">
                  <p:embed/>
                </p:oleObj>
              </mc:Choice>
              <mc:Fallback>
                <p:oleObj name="Equation" r:id="rId22" imgW="660240" imgH="469800" progId="Equation.DSMT4">
                  <p:embed/>
                  <p:pic>
                    <p:nvPicPr>
                      <p:cNvPr id="308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4551363"/>
                        <a:ext cx="1211262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53"/>
          <p:cNvGraphicFramePr>
            <a:graphicFrameLocks noChangeAspect="1"/>
          </p:cNvGraphicFramePr>
          <p:nvPr/>
        </p:nvGraphicFramePr>
        <p:xfrm>
          <a:off x="1541463" y="5467350"/>
          <a:ext cx="11207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24" imgW="507960" imgH="215640" progId="Equation.DSMT4">
                  <p:embed/>
                </p:oleObj>
              </mc:Choice>
              <mc:Fallback>
                <p:oleObj name="Equation" r:id="rId24" imgW="507960" imgH="215640" progId="Equation.DSMT4">
                  <p:embed/>
                  <p:pic>
                    <p:nvPicPr>
                      <p:cNvPr id="308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5467350"/>
                        <a:ext cx="1120775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54"/>
          <p:cNvGraphicFramePr>
            <a:graphicFrameLocks noChangeAspect="1"/>
          </p:cNvGraphicFramePr>
          <p:nvPr/>
        </p:nvGraphicFramePr>
        <p:xfrm>
          <a:off x="5757863" y="4181475"/>
          <a:ext cx="14859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26" imgW="672840" imgH="304560" progId="Equation.DSMT4">
                  <p:embed/>
                </p:oleObj>
              </mc:Choice>
              <mc:Fallback>
                <p:oleObj name="Equation" r:id="rId26" imgW="672840" imgH="304560" progId="Equation.DSMT4">
                  <p:embed/>
                  <p:pic>
                    <p:nvPicPr>
                      <p:cNvPr id="308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863" y="4181475"/>
                        <a:ext cx="1485900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5"/>
          <p:cNvGraphicFramePr>
            <a:graphicFrameLocks noChangeAspect="1"/>
          </p:cNvGraphicFramePr>
          <p:nvPr/>
        </p:nvGraphicFramePr>
        <p:xfrm>
          <a:off x="7243763" y="4078288"/>
          <a:ext cx="49688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28" imgW="279360" imgH="431640" progId="Equation.DSMT4">
                  <p:embed/>
                </p:oleObj>
              </mc:Choice>
              <mc:Fallback>
                <p:oleObj name="Equation" r:id="rId28" imgW="279360" imgH="431640" progId="Equation.DSMT4">
                  <p:embed/>
                  <p:pic>
                    <p:nvPicPr>
                      <p:cNvPr id="308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763" y="4078288"/>
                        <a:ext cx="496887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6"/>
          <p:cNvGraphicFramePr>
            <a:graphicFrameLocks noChangeAspect="1"/>
          </p:cNvGraphicFramePr>
          <p:nvPr/>
        </p:nvGraphicFramePr>
        <p:xfrm>
          <a:off x="6656388" y="5105400"/>
          <a:ext cx="5889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30" imgW="266400" imgH="177480" progId="Equation.DSMT4">
                  <p:embed/>
                </p:oleObj>
              </mc:Choice>
              <mc:Fallback>
                <p:oleObj name="Equation" r:id="rId30" imgW="266400" imgH="177480" progId="Equation.DSMT4">
                  <p:embed/>
                  <p:pic>
                    <p:nvPicPr>
                      <p:cNvPr id="308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5105400"/>
                        <a:ext cx="58896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57"/>
          <p:cNvGraphicFramePr>
            <a:graphicFrameLocks noChangeAspect="1"/>
          </p:cNvGraphicFramePr>
          <p:nvPr/>
        </p:nvGraphicFramePr>
        <p:xfrm>
          <a:off x="7234238" y="4840288"/>
          <a:ext cx="1525587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2" imgW="787320" imgH="469800" progId="Equation.DSMT4">
                  <p:embed/>
                </p:oleObj>
              </mc:Choice>
              <mc:Fallback>
                <p:oleObj name="Equation" r:id="rId32" imgW="787320" imgH="469800" progId="Equation.DSMT4">
                  <p:embed/>
                  <p:pic>
                    <p:nvPicPr>
                      <p:cNvPr id="308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4238" y="4840288"/>
                        <a:ext cx="1525587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58"/>
          <p:cNvGraphicFramePr>
            <a:graphicFrameLocks noChangeAspect="1"/>
          </p:cNvGraphicFramePr>
          <p:nvPr/>
        </p:nvGraphicFramePr>
        <p:xfrm>
          <a:off x="6678613" y="5699125"/>
          <a:ext cx="11207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34" imgW="507960" imgH="215640" progId="Equation.DSMT4">
                  <p:embed/>
                </p:oleObj>
              </mc:Choice>
              <mc:Fallback>
                <p:oleObj name="Equation" r:id="rId34" imgW="507960" imgH="215640" progId="Equation.DSMT4">
                  <p:embed/>
                  <p:pic>
                    <p:nvPicPr>
                      <p:cNvPr id="308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5699125"/>
                        <a:ext cx="1120775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87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457200" y="1257300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en-CA" sz="2600"/>
              <a:t>Challenge: Two building are 70meters apart.  The shorter building is 50m high.  A cable is attached to both building.  The angle of inclination is 15°.  How tall is the taller building?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14338" y="3898900"/>
            <a:ext cx="4071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90563" y="2795588"/>
            <a:ext cx="862012" cy="1120775"/>
          </a:xfrm>
          <a:prstGeom prst="rect">
            <a:avLst/>
          </a:prstGeom>
          <a:solidFill>
            <a:schemeClr val="accent1">
              <a:alpha val="62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2689225" y="2035175"/>
            <a:ext cx="865188" cy="1860550"/>
          </a:xfrm>
          <a:prstGeom prst="rect">
            <a:avLst/>
          </a:prstGeom>
          <a:solidFill>
            <a:schemeClr val="accent1">
              <a:alpha val="62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687388" y="2774950"/>
            <a:ext cx="2849562" cy="3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552575" y="2019300"/>
            <a:ext cx="1138238" cy="7588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44"/>
          <p:cNvGraphicFramePr>
            <a:graphicFrameLocks noChangeAspect="1"/>
          </p:cNvGraphicFramePr>
          <p:nvPr/>
        </p:nvGraphicFramePr>
        <p:xfrm>
          <a:off x="1857375" y="2486025"/>
          <a:ext cx="3524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228600" imgH="215640" progId="Equation.DSMT4">
                  <p:embed/>
                </p:oleObj>
              </mc:Choice>
              <mc:Fallback>
                <p:oleObj name="Equation" r:id="rId4" imgW="228600" imgH="215640" progId="Equation.DSMT4">
                  <p:embed/>
                  <p:pic>
                    <p:nvPicPr>
                      <p:cNvPr id="4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2486025"/>
                        <a:ext cx="352425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77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eaLnBrk="1" hangingPunct="1"/>
            <a:r>
              <a:rPr lang="en-CA" dirty="0"/>
              <a:t>What is Trigonometry?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CA" dirty="0"/>
              <a:t>The study of how the angles and sides of a triangle are related</a:t>
            </a:r>
          </a:p>
          <a:p>
            <a:pPr eaLnBrk="1" hangingPunct="1"/>
            <a:endParaRPr lang="en-CA" sz="1200" dirty="0"/>
          </a:p>
          <a:p>
            <a:pPr eaLnBrk="1" hangingPunct="1"/>
            <a:r>
              <a:rPr lang="en-CA" dirty="0"/>
              <a:t>Basic Trigonometry deals mainly with Right Triangles</a:t>
            </a:r>
          </a:p>
          <a:p>
            <a:pPr eaLnBrk="1" hangingPunct="1"/>
            <a:endParaRPr lang="en-CA" sz="1200" dirty="0"/>
          </a:p>
          <a:p>
            <a:pPr eaLnBrk="1" hangingPunct="1"/>
            <a:r>
              <a:rPr lang="en-CA" dirty="0"/>
              <a:t>There are three basic trigonometry functions</a:t>
            </a:r>
            <a:br>
              <a:rPr lang="en-CA" dirty="0"/>
            </a:br>
            <a:r>
              <a:rPr lang="en-CA" dirty="0"/>
              <a:t>Sine,  Cosine, and Tangent</a:t>
            </a:r>
          </a:p>
          <a:p>
            <a:pPr eaLnBrk="1" hangingPunct="1"/>
            <a:endParaRPr lang="en-CA" sz="1200" dirty="0"/>
          </a:p>
          <a:p>
            <a:pPr eaLnBrk="1" hangingPunct="1"/>
            <a:r>
              <a:rPr lang="en-CA" dirty="0"/>
              <a:t>These trig. Functions uses the ratios of each side to find the angles in a right triangle</a:t>
            </a:r>
          </a:p>
        </p:txBody>
      </p:sp>
    </p:spTree>
    <p:extLst>
      <p:ext uri="{BB962C8B-B14F-4D97-AF65-F5344CB8AC3E}">
        <p14:creationId xmlns:p14="http://schemas.microsoft.com/office/powerpoint/2010/main" val="95862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eaLnBrk="1" hangingPunct="1"/>
            <a:r>
              <a:rPr lang="en-CA" dirty="0"/>
              <a:t>II) Naming Sides of a Right Triangle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23925"/>
          </a:xfrm>
        </p:spPr>
        <p:txBody>
          <a:bodyPr/>
          <a:lstStyle/>
          <a:p>
            <a:pPr eaLnBrk="1" hangingPunct="1"/>
            <a:r>
              <a:rPr lang="en-CA"/>
              <a:t>When naming the sides of a R.T., they are relative to the angle that you are using</a:t>
            </a:r>
          </a:p>
        </p:txBody>
      </p:sp>
      <p:sp>
        <p:nvSpPr>
          <p:cNvPr id="4" name="Right Triangle 3"/>
          <p:cNvSpPr/>
          <p:nvPr/>
        </p:nvSpPr>
        <p:spPr>
          <a:xfrm flipH="1">
            <a:off x="550863" y="2133600"/>
            <a:ext cx="2090737" cy="150653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5-Point Star 5"/>
          <p:cNvSpPr/>
          <p:nvPr/>
        </p:nvSpPr>
        <p:spPr>
          <a:xfrm>
            <a:off x="879475" y="3411538"/>
            <a:ext cx="214313" cy="2143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2684463" y="2568575"/>
            <a:ext cx="10604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Opposite</a:t>
            </a:r>
            <a:br>
              <a:rPr lang="en-CA">
                <a:latin typeface="Gill Sans MT" pitchFamily="34" charset="0"/>
              </a:rPr>
            </a:br>
            <a:r>
              <a:rPr lang="en-CA">
                <a:latin typeface="Gill Sans MT" pitchFamily="34" charset="0"/>
              </a:rPr>
              <a:t>Side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1357313" y="3722688"/>
            <a:ext cx="1008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Adjacent</a:t>
            </a:r>
            <a:br>
              <a:rPr lang="en-CA">
                <a:latin typeface="Gill Sans MT" pitchFamily="34" charset="0"/>
              </a:rPr>
            </a:br>
            <a:r>
              <a:rPr lang="en-CA">
                <a:latin typeface="Gill Sans MT" pitchFamily="34" charset="0"/>
              </a:rPr>
              <a:t>Side</a:t>
            </a:r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434975" y="2613025"/>
            <a:ext cx="131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Hypotenuse</a:t>
            </a:r>
          </a:p>
        </p:txBody>
      </p:sp>
      <p:sp>
        <p:nvSpPr>
          <p:cNvPr id="10" name="Right Triangle 9"/>
          <p:cNvSpPr/>
          <p:nvPr/>
        </p:nvSpPr>
        <p:spPr>
          <a:xfrm flipH="1">
            <a:off x="4695825" y="2155825"/>
            <a:ext cx="2089150" cy="150653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5-Point Star 10"/>
          <p:cNvSpPr/>
          <p:nvPr/>
        </p:nvSpPr>
        <p:spPr>
          <a:xfrm>
            <a:off x="6518275" y="2344738"/>
            <a:ext cx="214313" cy="2143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5305425" y="3714750"/>
            <a:ext cx="1058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Opposite</a:t>
            </a:r>
            <a:br>
              <a:rPr lang="en-CA">
                <a:latin typeface="Gill Sans MT" pitchFamily="34" charset="0"/>
              </a:rPr>
            </a:br>
            <a:r>
              <a:rPr lang="en-CA">
                <a:latin typeface="Gill Sans MT" pitchFamily="34" charset="0"/>
              </a:rPr>
              <a:t>Side</a:t>
            </a:r>
          </a:p>
        </p:txBody>
      </p:sp>
      <p:sp>
        <p:nvSpPr>
          <p:cNvPr id="14348" name="TextBox 12"/>
          <p:cNvSpPr txBox="1">
            <a:spLocks noChangeArrowheads="1"/>
          </p:cNvSpPr>
          <p:nvPr/>
        </p:nvSpPr>
        <p:spPr bwMode="auto">
          <a:xfrm>
            <a:off x="6807200" y="2568575"/>
            <a:ext cx="1008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Adjacent</a:t>
            </a:r>
            <a:br>
              <a:rPr lang="en-CA">
                <a:latin typeface="Gill Sans MT" pitchFamily="34" charset="0"/>
              </a:rPr>
            </a:br>
            <a:r>
              <a:rPr lang="en-CA">
                <a:latin typeface="Gill Sans MT" pitchFamily="34" charset="0"/>
              </a:rPr>
              <a:t>Side</a:t>
            </a:r>
          </a:p>
        </p:txBody>
      </p:sp>
      <p:sp>
        <p:nvSpPr>
          <p:cNvPr id="14349" name="TextBox 13"/>
          <p:cNvSpPr txBox="1">
            <a:spLocks noChangeArrowheads="1"/>
          </p:cNvSpPr>
          <p:nvPr/>
        </p:nvSpPr>
        <p:spPr bwMode="auto">
          <a:xfrm>
            <a:off x="4492625" y="2633663"/>
            <a:ext cx="1311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Hypotenuse</a:t>
            </a:r>
          </a:p>
        </p:txBody>
      </p:sp>
      <p:sp>
        <p:nvSpPr>
          <p:cNvPr id="14350" name="Content Placeholder 2"/>
          <p:cNvSpPr txBox="1">
            <a:spLocks/>
          </p:cNvSpPr>
          <p:nvPr/>
        </p:nvSpPr>
        <p:spPr bwMode="auto">
          <a:xfrm>
            <a:off x="479425" y="4549775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2300">
                <a:latin typeface="Gill Sans MT" pitchFamily="34" charset="0"/>
              </a:rPr>
              <a:t>Note:  The Adjacent and Opposite side can be switched around depending on which angle you use.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424113" y="3411538"/>
            <a:ext cx="217487" cy="2317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6569075" y="3432175"/>
            <a:ext cx="217488" cy="233363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353" name="Content Placeholder 2"/>
          <p:cNvSpPr txBox="1">
            <a:spLocks/>
          </p:cNvSpPr>
          <p:nvPr/>
        </p:nvSpPr>
        <p:spPr bwMode="auto">
          <a:xfrm>
            <a:off x="485775" y="5472113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2300">
                <a:latin typeface="Gill Sans MT" pitchFamily="34" charset="0"/>
              </a:rPr>
              <a:t>Note:  The Hypotenuse must be the longest side and opposite from the “box”</a:t>
            </a:r>
          </a:p>
        </p:txBody>
      </p:sp>
    </p:spTree>
    <p:extLst>
      <p:ext uri="{BB962C8B-B14F-4D97-AF65-F5344CB8AC3E}">
        <p14:creationId xmlns:p14="http://schemas.microsoft.com/office/powerpoint/2010/main" val="420628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4" grpId="0" animBg="1"/>
      <p:bldP spid="6" grpId="0" animBg="1"/>
      <p:bldP spid="14342" grpId="0"/>
      <p:bldP spid="14343" grpId="0"/>
      <p:bldP spid="14344" grpId="0"/>
      <p:bldP spid="10" grpId="0" animBg="1"/>
      <p:bldP spid="11" grpId="0" animBg="1"/>
      <p:bldP spid="14347" grpId="0"/>
      <p:bldP spid="14348" grpId="0"/>
      <p:bldP spid="14349" grpId="0"/>
      <p:bldP spid="14350" grpId="0"/>
      <p:bldP spid="16" grpId="0" animBg="1"/>
      <p:bldP spid="17" grpId="0" animBg="1"/>
      <p:bldP spid="143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>
          <a:xfrm>
            <a:off x="341313" y="211138"/>
            <a:ext cx="8229600" cy="687387"/>
          </a:xfrm>
        </p:spPr>
        <p:txBody>
          <a:bodyPr/>
          <a:lstStyle/>
          <a:p>
            <a:pPr eaLnBrk="1" hangingPunct="1"/>
            <a:r>
              <a:rPr lang="en-CA"/>
              <a:t>III) Tangent Ratio</a:t>
            </a:r>
          </a:p>
        </p:txBody>
      </p:sp>
      <p:sp>
        <p:nvSpPr>
          <p:cNvPr id="1039" name="Content Placeholder 2"/>
          <p:cNvSpPr>
            <a:spLocks noGrp="1"/>
          </p:cNvSpPr>
          <p:nvPr>
            <p:ph sz="quarter" idx="1"/>
          </p:nvPr>
        </p:nvSpPr>
        <p:spPr>
          <a:xfrm>
            <a:off x="85725" y="1066800"/>
            <a:ext cx="8229600" cy="1325563"/>
          </a:xfrm>
        </p:spPr>
        <p:txBody>
          <a:bodyPr/>
          <a:lstStyle/>
          <a:p>
            <a:pPr eaLnBrk="1" hangingPunct="1"/>
            <a:r>
              <a:rPr lang="en-CA" sz="2400" dirty="0"/>
              <a:t>The tangent ratio is used when you are given the “Opposite” and “Adjacent” sides of a R.T.</a:t>
            </a:r>
          </a:p>
          <a:p>
            <a:pPr eaLnBrk="1" hangingPunct="1"/>
            <a:r>
              <a:rPr lang="en-CA" sz="2400" dirty="0"/>
              <a:t>Your calculator must be in “Deg” mode (Degree)</a:t>
            </a:r>
          </a:p>
          <a:p>
            <a:pPr eaLnBrk="1" hangingPunct="1"/>
            <a:endParaRPr lang="en-CA" sz="2400" dirty="0"/>
          </a:p>
        </p:txBody>
      </p:sp>
      <p:grpSp>
        <p:nvGrpSpPr>
          <p:cNvPr id="1040" name="Group 5"/>
          <p:cNvGrpSpPr>
            <a:grpSpLocks noChangeAspect="1"/>
          </p:cNvGrpSpPr>
          <p:nvPr/>
        </p:nvGrpSpPr>
        <p:grpSpPr bwMode="auto">
          <a:xfrm>
            <a:off x="254000" y="2530475"/>
            <a:ext cx="4797425" cy="3924300"/>
            <a:chOff x="663" y="1481"/>
            <a:chExt cx="3515" cy="2472"/>
          </a:xfrm>
        </p:grpSpPr>
        <p:sp>
          <p:nvSpPr>
            <p:cNvPr id="1050" name="AutoShape 4"/>
            <p:cNvSpPr>
              <a:spLocks noChangeAspect="1" noChangeArrowheads="1" noTextEdit="1"/>
            </p:cNvSpPr>
            <p:nvPr/>
          </p:nvSpPr>
          <p:spPr bwMode="auto">
            <a:xfrm>
              <a:off x="677" y="1481"/>
              <a:ext cx="3501" cy="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1" name="Rectangle 6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52" name="Line 7"/>
            <p:cNvSpPr>
              <a:spLocks noChangeShapeType="1"/>
            </p:cNvSpPr>
            <p:nvPr/>
          </p:nvSpPr>
          <p:spPr bwMode="auto">
            <a:xfrm flipV="1">
              <a:off x="87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3" name="Line 8"/>
            <p:cNvSpPr>
              <a:spLocks noChangeShapeType="1"/>
            </p:cNvSpPr>
            <p:nvPr/>
          </p:nvSpPr>
          <p:spPr bwMode="auto">
            <a:xfrm flipV="1">
              <a:off x="87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4" name="Line 9"/>
            <p:cNvSpPr>
              <a:spLocks noChangeShapeType="1"/>
            </p:cNvSpPr>
            <p:nvPr/>
          </p:nvSpPr>
          <p:spPr bwMode="auto">
            <a:xfrm flipV="1">
              <a:off x="106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5" name="Line 10"/>
            <p:cNvSpPr>
              <a:spLocks noChangeShapeType="1"/>
            </p:cNvSpPr>
            <p:nvPr/>
          </p:nvSpPr>
          <p:spPr bwMode="auto">
            <a:xfrm flipV="1">
              <a:off x="107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6" name="Line 11"/>
            <p:cNvSpPr>
              <a:spLocks noChangeShapeType="1"/>
            </p:cNvSpPr>
            <p:nvPr/>
          </p:nvSpPr>
          <p:spPr bwMode="auto">
            <a:xfrm flipV="1">
              <a:off x="126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7" name="Line 12"/>
            <p:cNvSpPr>
              <a:spLocks noChangeShapeType="1"/>
            </p:cNvSpPr>
            <p:nvPr/>
          </p:nvSpPr>
          <p:spPr bwMode="auto">
            <a:xfrm flipV="1">
              <a:off x="126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8" name="Line 13"/>
            <p:cNvSpPr>
              <a:spLocks noChangeShapeType="1"/>
            </p:cNvSpPr>
            <p:nvPr/>
          </p:nvSpPr>
          <p:spPr bwMode="auto">
            <a:xfrm flipV="1">
              <a:off x="145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9" name="Line 14"/>
            <p:cNvSpPr>
              <a:spLocks noChangeShapeType="1"/>
            </p:cNvSpPr>
            <p:nvPr/>
          </p:nvSpPr>
          <p:spPr bwMode="auto">
            <a:xfrm flipV="1">
              <a:off x="146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0" name="Line 15"/>
            <p:cNvSpPr>
              <a:spLocks noChangeShapeType="1"/>
            </p:cNvSpPr>
            <p:nvPr/>
          </p:nvSpPr>
          <p:spPr bwMode="auto">
            <a:xfrm flipV="1">
              <a:off x="164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1" name="Line 16"/>
            <p:cNvSpPr>
              <a:spLocks noChangeShapeType="1"/>
            </p:cNvSpPr>
            <p:nvPr/>
          </p:nvSpPr>
          <p:spPr bwMode="auto">
            <a:xfrm flipV="1">
              <a:off x="165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2" name="Line 17"/>
            <p:cNvSpPr>
              <a:spLocks noChangeShapeType="1"/>
            </p:cNvSpPr>
            <p:nvPr/>
          </p:nvSpPr>
          <p:spPr bwMode="auto">
            <a:xfrm flipV="1">
              <a:off x="184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3" name="Line 18"/>
            <p:cNvSpPr>
              <a:spLocks noChangeShapeType="1"/>
            </p:cNvSpPr>
            <p:nvPr/>
          </p:nvSpPr>
          <p:spPr bwMode="auto">
            <a:xfrm flipV="1">
              <a:off x="184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4" name="Line 19"/>
            <p:cNvSpPr>
              <a:spLocks noChangeShapeType="1"/>
            </p:cNvSpPr>
            <p:nvPr/>
          </p:nvSpPr>
          <p:spPr bwMode="auto">
            <a:xfrm flipV="1">
              <a:off x="203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5" name="Line 20"/>
            <p:cNvSpPr>
              <a:spLocks noChangeShapeType="1"/>
            </p:cNvSpPr>
            <p:nvPr/>
          </p:nvSpPr>
          <p:spPr bwMode="auto">
            <a:xfrm flipV="1">
              <a:off x="204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6" name="Line 21"/>
            <p:cNvSpPr>
              <a:spLocks noChangeShapeType="1"/>
            </p:cNvSpPr>
            <p:nvPr/>
          </p:nvSpPr>
          <p:spPr bwMode="auto">
            <a:xfrm flipV="1">
              <a:off x="222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7" name="Line 22"/>
            <p:cNvSpPr>
              <a:spLocks noChangeShapeType="1"/>
            </p:cNvSpPr>
            <p:nvPr/>
          </p:nvSpPr>
          <p:spPr bwMode="auto">
            <a:xfrm flipV="1">
              <a:off x="223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8" name="Line 23"/>
            <p:cNvSpPr>
              <a:spLocks noChangeShapeType="1"/>
            </p:cNvSpPr>
            <p:nvPr/>
          </p:nvSpPr>
          <p:spPr bwMode="auto">
            <a:xfrm flipV="1">
              <a:off x="242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9" name="Line 24"/>
            <p:cNvSpPr>
              <a:spLocks noChangeShapeType="1"/>
            </p:cNvSpPr>
            <p:nvPr/>
          </p:nvSpPr>
          <p:spPr bwMode="auto">
            <a:xfrm flipV="1">
              <a:off x="242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0" name="Line 25"/>
            <p:cNvSpPr>
              <a:spLocks noChangeShapeType="1"/>
            </p:cNvSpPr>
            <p:nvPr/>
          </p:nvSpPr>
          <p:spPr bwMode="auto">
            <a:xfrm flipV="1">
              <a:off x="261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1" name="Line 26"/>
            <p:cNvSpPr>
              <a:spLocks noChangeShapeType="1"/>
            </p:cNvSpPr>
            <p:nvPr/>
          </p:nvSpPr>
          <p:spPr bwMode="auto">
            <a:xfrm flipV="1">
              <a:off x="262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2" name="Line 27"/>
            <p:cNvSpPr>
              <a:spLocks noChangeShapeType="1"/>
            </p:cNvSpPr>
            <p:nvPr/>
          </p:nvSpPr>
          <p:spPr bwMode="auto">
            <a:xfrm flipV="1">
              <a:off x="281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3" name="Line 28"/>
            <p:cNvSpPr>
              <a:spLocks noChangeShapeType="1"/>
            </p:cNvSpPr>
            <p:nvPr/>
          </p:nvSpPr>
          <p:spPr bwMode="auto">
            <a:xfrm flipV="1">
              <a:off x="281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4" name="Line 29"/>
            <p:cNvSpPr>
              <a:spLocks noChangeShapeType="1"/>
            </p:cNvSpPr>
            <p:nvPr/>
          </p:nvSpPr>
          <p:spPr bwMode="auto">
            <a:xfrm flipV="1">
              <a:off x="300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5" name="Line 30"/>
            <p:cNvSpPr>
              <a:spLocks noChangeShapeType="1"/>
            </p:cNvSpPr>
            <p:nvPr/>
          </p:nvSpPr>
          <p:spPr bwMode="auto">
            <a:xfrm flipV="1">
              <a:off x="300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6" name="Line 31"/>
            <p:cNvSpPr>
              <a:spLocks noChangeShapeType="1"/>
            </p:cNvSpPr>
            <p:nvPr/>
          </p:nvSpPr>
          <p:spPr bwMode="auto">
            <a:xfrm flipV="1">
              <a:off x="320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7" name="Line 32"/>
            <p:cNvSpPr>
              <a:spLocks noChangeShapeType="1"/>
            </p:cNvSpPr>
            <p:nvPr/>
          </p:nvSpPr>
          <p:spPr bwMode="auto">
            <a:xfrm flipV="1">
              <a:off x="320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8" name="Line 33"/>
            <p:cNvSpPr>
              <a:spLocks noChangeShapeType="1"/>
            </p:cNvSpPr>
            <p:nvPr/>
          </p:nvSpPr>
          <p:spPr bwMode="auto">
            <a:xfrm flipV="1">
              <a:off x="339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9" name="Line 34"/>
            <p:cNvSpPr>
              <a:spLocks noChangeShapeType="1"/>
            </p:cNvSpPr>
            <p:nvPr/>
          </p:nvSpPr>
          <p:spPr bwMode="auto">
            <a:xfrm flipV="1">
              <a:off x="339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0" name="Line 35"/>
            <p:cNvSpPr>
              <a:spLocks noChangeShapeType="1"/>
            </p:cNvSpPr>
            <p:nvPr/>
          </p:nvSpPr>
          <p:spPr bwMode="auto">
            <a:xfrm flipV="1">
              <a:off x="358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1" name="Line 36"/>
            <p:cNvSpPr>
              <a:spLocks noChangeShapeType="1"/>
            </p:cNvSpPr>
            <p:nvPr/>
          </p:nvSpPr>
          <p:spPr bwMode="auto">
            <a:xfrm flipV="1">
              <a:off x="359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2" name="Line 37"/>
            <p:cNvSpPr>
              <a:spLocks noChangeShapeType="1"/>
            </p:cNvSpPr>
            <p:nvPr/>
          </p:nvSpPr>
          <p:spPr bwMode="auto">
            <a:xfrm flipV="1">
              <a:off x="378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3" name="Line 38"/>
            <p:cNvSpPr>
              <a:spLocks noChangeShapeType="1"/>
            </p:cNvSpPr>
            <p:nvPr/>
          </p:nvSpPr>
          <p:spPr bwMode="auto">
            <a:xfrm flipV="1">
              <a:off x="378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4" name="Line 39"/>
            <p:cNvSpPr>
              <a:spLocks noChangeShapeType="1"/>
            </p:cNvSpPr>
            <p:nvPr/>
          </p:nvSpPr>
          <p:spPr bwMode="auto">
            <a:xfrm flipV="1">
              <a:off x="397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5" name="Line 40"/>
            <p:cNvSpPr>
              <a:spLocks noChangeShapeType="1"/>
            </p:cNvSpPr>
            <p:nvPr/>
          </p:nvSpPr>
          <p:spPr bwMode="auto">
            <a:xfrm flipV="1">
              <a:off x="397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6" name="Line 41"/>
            <p:cNvSpPr>
              <a:spLocks noChangeShapeType="1"/>
            </p:cNvSpPr>
            <p:nvPr/>
          </p:nvSpPr>
          <p:spPr bwMode="auto">
            <a:xfrm>
              <a:off x="684" y="374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7" name="Line 42"/>
            <p:cNvSpPr>
              <a:spLocks noChangeShapeType="1"/>
            </p:cNvSpPr>
            <p:nvPr/>
          </p:nvSpPr>
          <p:spPr bwMode="auto">
            <a:xfrm>
              <a:off x="684" y="374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8" name="Line 43"/>
            <p:cNvSpPr>
              <a:spLocks noChangeShapeType="1"/>
            </p:cNvSpPr>
            <p:nvPr/>
          </p:nvSpPr>
          <p:spPr bwMode="auto">
            <a:xfrm>
              <a:off x="684" y="356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9" name="Line 44"/>
            <p:cNvSpPr>
              <a:spLocks noChangeShapeType="1"/>
            </p:cNvSpPr>
            <p:nvPr/>
          </p:nvSpPr>
          <p:spPr bwMode="auto">
            <a:xfrm>
              <a:off x="684" y="357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0" name="Line 45"/>
            <p:cNvSpPr>
              <a:spLocks noChangeShapeType="1"/>
            </p:cNvSpPr>
            <p:nvPr/>
          </p:nvSpPr>
          <p:spPr bwMode="auto">
            <a:xfrm>
              <a:off x="684" y="339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1" name="Line 46"/>
            <p:cNvSpPr>
              <a:spLocks noChangeShapeType="1"/>
            </p:cNvSpPr>
            <p:nvPr/>
          </p:nvSpPr>
          <p:spPr bwMode="auto">
            <a:xfrm>
              <a:off x="684" y="339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2" name="Line 47"/>
            <p:cNvSpPr>
              <a:spLocks noChangeShapeType="1"/>
            </p:cNvSpPr>
            <p:nvPr/>
          </p:nvSpPr>
          <p:spPr bwMode="auto">
            <a:xfrm>
              <a:off x="684" y="322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3" name="Line 48"/>
            <p:cNvSpPr>
              <a:spLocks noChangeShapeType="1"/>
            </p:cNvSpPr>
            <p:nvPr/>
          </p:nvSpPr>
          <p:spPr bwMode="auto">
            <a:xfrm>
              <a:off x="684" y="322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4" name="Line 49"/>
            <p:cNvSpPr>
              <a:spLocks noChangeShapeType="1"/>
            </p:cNvSpPr>
            <p:nvPr/>
          </p:nvSpPr>
          <p:spPr bwMode="auto">
            <a:xfrm>
              <a:off x="684" y="304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5" name="Line 50"/>
            <p:cNvSpPr>
              <a:spLocks noChangeShapeType="1"/>
            </p:cNvSpPr>
            <p:nvPr/>
          </p:nvSpPr>
          <p:spPr bwMode="auto">
            <a:xfrm>
              <a:off x="684" y="305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6" name="Line 51"/>
            <p:cNvSpPr>
              <a:spLocks noChangeShapeType="1"/>
            </p:cNvSpPr>
            <p:nvPr/>
          </p:nvSpPr>
          <p:spPr bwMode="auto">
            <a:xfrm>
              <a:off x="684" y="287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7" name="Line 52"/>
            <p:cNvSpPr>
              <a:spLocks noChangeShapeType="1"/>
            </p:cNvSpPr>
            <p:nvPr/>
          </p:nvSpPr>
          <p:spPr bwMode="auto">
            <a:xfrm>
              <a:off x="684" y="287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8" name="Line 53"/>
            <p:cNvSpPr>
              <a:spLocks noChangeShapeType="1"/>
            </p:cNvSpPr>
            <p:nvPr/>
          </p:nvSpPr>
          <p:spPr bwMode="auto">
            <a:xfrm>
              <a:off x="684" y="269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9" name="Line 54"/>
            <p:cNvSpPr>
              <a:spLocks noChangeShapeType="1"/>
            </p:cNvSpPr>
            <p:nvPr/>
          </p:nvSpPr>
          <p:spPr bwMode="auto">
            <a:xfrm>
              <a:off x="684" y="270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0" name="Line 55"/>
            <p:cNvSpPr>
              <a:spLocks noChangeShapeType="1"/>
            </p:cNvSpPr>
            <p:nvPr/>
          </p:nvSpPr>
          <p:spPr bwMode="auto">
            <a:xfrm>
              <a:off x="684" y="252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1" name="Line 56"/>
            <p:cNvSpPr>
              <a:spLocks noChangeShapeType="1"/>
            </p:cNvSpPr>
            <p:nvPr/>
          </p:nvSpPr>
          <p:spPr bwMode="auto">
            <a:xfrm>
              <a:off x="684" y="253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2" name="Line 57"/>
            <p:cNvSpPr>
              <a:spLocks noChangeShapeType="1"/>
            </p:cNvSpPr>
            <p:nvPr/>
          </p:nvSpPr>
          <p:spPr bwMode="auto">
            <a:xfrm>
              <a:off x="684" y="235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3" name="Line 58"/>
            <p:cNvSpPr>
              <a:spLocks noChangeShapeType="1"/>
            </p:cNvSpPr>
            <p:nvPr/>
          </p:nvSpPr>
          <p:spPr bwMode="auto">
            <a:xfrm>
              <a:off x="684" y="235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4" name="Line 59"/>
            <p:cNvSpPr>
              <a:spLocks noChangeShapeType="1"/>
            </p:cNvSpPr>
            <p:nvPr/>
          </p:nvSpPr>
          <p:spPr bwMode="auto">
            <a:xfrm>
              <a:off x="684" y="217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5" name="Line 60"/>
            <p:cNvSpPr>
              <a:spLocks noChangeShapeType="1"/>
            </p:cNvSpPr>
            <p:nvPr/>
          </p:nvSpPr>
          <p:spPr bwMode="auto">
            <a:xfrm>
              <a:off x="684" y="218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6" name="Line 61"/>
            <p:cNvSpPr>
              <a:spLocks noChangeShapeType="1"/>
            </p:cNvSpPr>
            <p:nvPr/>
          </p:nvSpPr>
          <p:spPr bwMode="auto">
            <a:xfrm>
              <a:off x="684" y="200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7" name="Line 62"/>
            <p:cNvSpPr>
              <a:spLocks noChangeShapeType="1"/>
            </p:cNvSpPr>
            <p:nvPr/>
          </p:nvSpPr>
          <p:spPr bwMode="auto">
            <a:xfrm>
              <a:off x="684" y="201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8" name="Line 63"/>
            <p:cNvSpPr>
              <a:spLocks noChangeShapeType="1"/>
            </p:cNvSpPr>
            <p:nvPr/>
          </p:nvSpPr>
          <p:spPr bwMode="auto">
            <a:xfrm>
              <a:off x="684" y="183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9" name="Line 64"/>
            <p:cNvSpPr>
              <a:spLocks noChangeShapeType="1"/>
            </p:cNvSpPr>
            <p:nvPr/>
          </p:nvSpPr>
          <p:spPr bwMode="auto">
            <a:xfrm>
              <a:off x="684" y="183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0" name="Line 65"/>
            <p:cNvSpPr>
              <a:spLocks noChangeShapeType="1"/>
            </p:cNvSpPr>
            <p:nvPr/>
          </p:nvSpPr>
          <p:spPr bwMode="auto">
            <a:xfrm>
              <a:off x="684" y="165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1" name="Line 66"/>
            <p:cNvSpPr>
              <a:spLocks noChangeShapeType="1"/>
            </p:cNvSpPr>
            <p:nvPr/>
          </p:nvSpPr>
          <p:spPr bwMode="auto">
            <a:xfrm>
              <a:off x="684" y="166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2" name="Rectangle 67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113" name="Line 68"/>
            <p:cNvSpPr>
              <a:spLocks noChangeShapeType="1"/>
            </p:cNvSpPr>
            <p:nvPr/>
          </p:nvSpPr>
          <p:spPr bwMode="auto">
            <a:xfrm>
              <a:off x="107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4" name="Line 70"/>
            <p:cNvSpPr>
              <a:spLocks noChangeShapeType="1"/>
            </p:cNvSpPr>
            <p:nvPr/>
          </p:nvSpPr>
          <p:spPr bwMode="auto">
            <a:xfrm>
              <a:off x="146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5" name="Line 72"/>
            <p:cNvSpPr>
              <a:spLocks noChangeShapeType="1"/>
            </p:cNvSpPr>
            <p:nvPr/>
          </p:nvSpPr>
          <p:spPr bwMode="auto">
            <a:xfrm>
              <a:off x="1846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6" name="Line 74"/>
            <p:cNvSpPr>
              <a:spLocks noChangeShapeType="1"/>
            </p:cNvSpPr>
            <p:nvPr/>
          </p:nvSpPr>
          <p:spPr bwMode="auto">
            <a:xfrm>
              <a:off x="2233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7" name="Line 76"/>
            <p:cNvSpPr>
              <a:spLocks noChangeShapeType="1"/>
            </p:cNvSpPr>
            <p:nvPr/>
          </p:nvSpPr>
          <p:spPr bwMode="auto">
            <a:xfrm>
              <a:off x="2622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8" name="Line 78"/>
            <p:cNvSpPr>
              <a:spLocks noChangeShapeType="1"/>
            </p:cNvSpPr>
            <p:nvPr/>
          </p:nvSpPr>
          <p:spPr bwMode="auto">
            <a:xfrm>
              <a:off x="3009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9" name="Line 80"/>
            <p:cNvSpPr>
              <a:spLocks noChangeShapeType="1"/>
            </p:cNvSpPr>
            <p:nvPr/>
          </p:nvSpPr>
          <p:spPr bwMode="auto">
            <a:xfrm>
              <a:off x="339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0" name="Line 82"/>
            <p:cNvSpPr>
              <a:spLocks noChangeShapeType="1"/>
            </p:cNvSpPr>
            <p:nvPr/>
          </p:nvSpPr>
          <p:spPr bwMode="auto">
            <a:xfrm>
              <a:off x="378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1" name="Line 85"/>
            <p:cNvSpPr>
              <a:spLocks noChangeShapeType="1"/>
            </p:cNvSpPr>
            <p:nvPr/>
          </p:nvSpPr>
          <p:spPr bwMode="auto">
            <a:xfrm>
              <a:off x="663" y="357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2" name="Line 87"/>
            <p:cNvSpPr>
              <a:spLocks noChangeShapeType="1"/>
            </p:cNvSpPr>
            <p:nvPr/>
          </p:nvSpPr>
          <p:spPr bwMode="auto">
            <a:xfrm>
              <a:off x="663" y="3227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3" name="Line 89"/>
            <p:cNvSpPr>
              <a:spLocks noChangeShapeType="1"/>
            </p:cNvSpPr>
            <p:nvPr/>
          </p:nvSpPr>
          <p:spPr bwMode="auto">
            <a:xfrm>
              <a:off x="663" y="287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4" name="Line 91"/>
            <p:cNvSpPr>
              <a:spLocks noChangeShapeType="1"/>
            </p:cNvSpPr>
            <p:nvPr/>
          </p:nvSpPr>
          <p:spPr bwMode="auto">
            <a:xfrm>
              <a:off x="663" y="253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5" name="Line 93"/>
            <p:cNvSpPr>
              <a:spLocks noChangeShapeType="1"/>
            </p:cNvSpPr>
            <p:nvPr/>
          </p:nvSpPr>
          <p:spPr bwMode="auto">
            <a:xfrm>
              <a:off x="663" y="2182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6" name="Line 95"/>
            <p:cNvSpPr>
              <a:spLocks noChangeShapeType="1"/>
            </p:cNvSpPr>
            <p:nvPr/>
          </p:nvSpPr>
          <p:spPr bwMode="auto">
            <a:xfrm>
              <a:off x="663" y="183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7" name="Rectangle 96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00" name="Right Triangle 99"/>
          <p:cNvSpPr/>
          <p:nvPr/>
        </p:nvSpPr>
        <p:spPr>
          <a:xfrm flipH="1">
            <a:off x="296863" y="2806700"/>
            <a:ext cx="4216400" cy="3327400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9" name="Right Triangle 98"/>
          <p:cNvSpPr/>
          <p:nvPr/>
        </p:nvSpPr>
        <p:spPr>
          <a:xfrm flipH="1">
            <a:off x="276225" y="3648075"/>
            <a:ext cx="3163888" cy="2478088"/>
          </a:xfrm>
          <a:prstGeom prst="rtTriangle">
            <a:avLst/>
          </a:prstGeom>
          <a:solidFill>
            <a:srgbClr val="FFFF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1" name="Right Triangle 100"/>
          <p:cNvSpPr/>
          <p:nvPr/>
        </p:nvSpPr>
        <p:spPr>
          <a:xfrm flipH="1">
            <a:off x="311150" y="4460875"/>
            <a:ext cx="2084388" cy="1673225"/>
          </a:xfrm>
          <a:prstGeom prst="rtTriangle">
            <a:avLst/>
          </a:prstGeom>
          <a:solidFill>
            <a:srgbClr val="FF00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2" name="Right Triangle 101"/>
          <p:cNvSpPr/>
          <p:nvPr/>
        </p:nvSpPr>
        <p:spPr>
          <a:xfrm flipH="1">
            <a:off x="319088" y="5287963"/>
            <a:ext cx="1016000" cy="827087"/>
          </a:xfrm>
          <a:prstGeom prst="rtTriangle">
            <a:avLst/>
          </a:prstGeom>
          <a:solidFill>
            <a:srgbClr val="00B0F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26" name="Object 97"/>
          <p:cNvGraphicFramePr>
            <a:graphicFrameLocks noChangeAspect="1"/>
          </p:cNvGraphicFramePr>
          <p:nvPr/>
        </p:nvGraphicFramePr>
        <p:xfrm>
          <a:off x="709613" y="6173788"/>
          <a:ext cx="3349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26720" imgH="164880" progId="Equation.DSMT4">
                  <p:embed/>
                </p:oleObj>
              </mc:Choice>
              <mc:Fallback>
                <p:oleObj name="Equation" r:id="rId4" imgW="126720" imgH="164880" progId="Equation.DSMT4">
                  <p:embed/>
                  <p:pic>
                    <p:nvPicPr>
                      <p:cNvPr id="1026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6173788"/>
                        <a:ext cx="334962" cy="357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8"/>
          <p:cNvGraphicFramePr>
            <a:graphicFrameLocks noChangeAspect="1"/>
          </p:cNvGraphicFramePr>
          <p:nvPr/>
        </p:nvGraphicFramePr>
        <p:xfrm>
          <a:off x="1390650" y="6188075"/>
          <a:ext cx="3032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1027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6188075"/>
                        <a:ext cx="303213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99"/>
          <p:cNvGraphicFramePr>
            <a:graphicFrameLocks noChangeAspect="1"/>
          </p:cNvGraphicFramePr>
          <p:nvPr/>
        </p:nvGraphicFramePr>
        <p:xfrm>
          <a:off x="2217738" y="6184900"/>
          <a:ext cx="4095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90440" imgH="164880" progId="Equation.DSMT4">
                  <p:embed/>
                </p:oleObj>
              </mc:Choice>
              <mc:Fallback>
                <p:oleObj name="Equation" r:id="rId8" imgW="190440" imgH="164880" progId="Equation.DSMT4">
                  <p:embed/>
                  <p:pic>
                    <p:nvPicPr>
                      <p:cNvPr id="1028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6184900"/>
                        <a:ext cx="409575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00"/>
          <p:cNvGraphicFramePr>
            <a:graphicFrameLocks noChangeAspect="1"/>
          </p:cNvGraphicFramePr>
          <p:nvPr/>
        </p:nvGraphicFramePr>
        <p:xfrm>
          <a:off x="3232150" y="6183313"/>
          <a:ext cx="4079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90440" imgH="177480" progId="Equation.DSMT4">
                  <p:embed/>
                </p:oleObj>
              </mc:Choice>
              <mc:Fallback>
                <p:oleObj name="Equation" r:id="rId10" imgW="190440" imgH="177480" progId="Equation.DSMT4">
                  <p:embed/>
                  <p:pic>
                    <p:nvPicPr>
                      <p:cNvPr id="1029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6183313"/>
                        <a:ext cx="407988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01"/>
          <p:cNvGraphicFramePr>
            <a:graphicFrameLocks noChangeAspect="1"/>
          </p:cNvGraphicFramePr>
          <p:nvPr/>
        </p:nvGraphicFramePr>
        <p:xfrm>
          <a:off x="4579938" y="4249738"/>
          <a:ext cx="407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90440" imgH="164880" progId="Equation.DSMT4">
                  <p:embed/>
                </p:oleObj>
              </mc:Choice>
              <mc:Fallback>
                <p:oleObj name="Equation" r:id="rId12" imgW="190440" imgH="164880" progId="Equation.DSMT4">
                  <p:embed/>
                  <p:pic>
                    <p:nvPicPr>
                      <p:cNvPr id="103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38" y="4249738"/>
                        <a:ext cx="407987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02"/>
          <p:cNvGraphicFramePr>
            <a:graphicFrameLocks noChangeAspect="1"/>
          </p:cNvGraphicFramePr>
          <p:nvPr/>
        </p:nvGraphicFramePr>
        <p:xfrm>
          <a:off x="3514725" y="4656138"/>
          <a:ext cx="2714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1031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656138"/>
                        <a:ext cx="2714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03"/>
          <p:cNvGraphicFramePr>
            <a:graphicFrameLocks noChangeAspect="1"/>
          </p:cNvGraphicFramePr>
          <p:nvPr/>
        </p:nvGraphicFramePr>
        <p:xfrm>
          <a:off x="2439988" y="5002213"/>
          <a:ext cx="27146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26720" imgH="177480" progId="Equation.DSMT4">
                  <p:embed/>
                </p:oleObj>
              </mc:Choice>
              <mc:Fallback>
                <p:oleObj name="Equation" r:id="rId16" imgW="126720" imgH="177480" progId="Equation.DSMT4">
                  <p:embed/>
                  <p:pic>
                    <p:nvPicPr>
                      <p:cNvPr id="1032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5002213"/>
                        <a:ext cx="271462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04"/>
          <p:cNvGraphicFramePr>
            <a:graphicFrameLocks noChangeAspect="1"/>
          </p:cNvGraphicFramePr>
          <p:nvPr/>
        </p:nvGraphicFramePr>
        <p:xfrm>
          <a:off x="1360488" y="5494338"/>
          <a:ext cx="2444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1033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5494338"/>
                        <a:ext cx="244475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5-Point Star 110"/>
          <p:cNvSpPr/>
          <p:nvPr/>
        </p:nvSpPr>
        <p:spPr>
          <a:xfrm>
            <a:off x="576263" y="5867400"/>
            <a:ext cx="214312" cy="21431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46" name="TextBox 111"/>
          <p:cNvSpPr txBox="1">
            <a:spLocks noChangeArrowheads="1"/>
          </p:cNvSpPr>
          <p:nvPr/>
        </p:nvSpPr>
        <p:spPr bwMode="auto">
          <a:xfrm>
            <a:off x="5143114" y="4066525"/>
            <a:ext cx="40481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The angle doesn’t change when</a:t>
            </a:r>
            <a:br>
              <a:rPr lang="en-CA" sz="2100">
                <a:latin typeface="Gill Sans MT" pitchFamily="34" charset="0"/>
              </a:rPr>
            </a:br>
            <a:r>
              <a:rPr lang="en-CA" sz="2100">
                <a:latin typeface="Gill Sans MT" pitchFamily="34" charset="0"/>
              </a:rPr>
              <a:t>you have a larger similar triangle </a:t>
            </a:r>
            <a:br>
              <a:rPr lang="en-CA" sz="2100">
                <a:latin typeface="Gill Sans MT" pitchFamily="34" charset="0"/>
              </a:rPr>
            </a:br>
            <a:r>
              <a:rPr lang="en-CA" sz="2100">
                <a:latin typeface="Gill Sans MT" pitchFamily="34" charset="0"/>
              </a:rPr>
              <a:t>because the RATIO stays the same</a:t>
            </a:r>
          </a:p>
        </p:txBody>
      </p:sp>
      <p:sp>
        <p:nvSpPr>
          <p:cNvPr id="1047" name="TextBox 112"/>
          <p:cNvSpPr txBox="1">
            <a:spLocks noChangeArrowheads="1"/>
          </p:cNvSpPr>
          <p:nvPr/>
        </p:nvSpPr>
        <p:spPr bwMode="auto">
          <a:xfrm>
            <a:off x="5921028" y="2488550"/>
            <a:ext cx="22177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Measure the angle:</a:t>
            </a:r>
          </a:p>
        </p:txBody>
      </p:sp>
      <p:sp>
        <p:nvSpPr>
          <p:cNvPr id="114" name="5-Point Star 113"/>
          <p:cNvSpPr/>
          <p:nvPr/>
        </p:nvSpPr>
        <p:spPr>
          <a:xfrm>
            <a:off x="6071840" y="2896537"/>
            <a:ext cx="504825" cy="4730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4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12398"/>
              </p:ext>
            </p:extLst>
          </p:nvPr>
        </p:nvGraphicFramePr>
        <p:xfrm>
          <a:off x="6732240" y="2891775"/>
          <a:ext cx="12477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583920" imgH="215640" progId="Equation.DSMT4">
                  <p:embed/>
                </p:oleObj>
              </mc:Choice>
              <mc:Fallback>
                <p:oleObj name="Equation" r:id="rId20" imgW="583920" imgH="215640" progId="Equation.DSMT4">
                  <p:embed/>
                  <p:pic>
                    <p:nvPicPr>
                      <p:cNvPr id="1034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2891775"/>
                        <a:ext cx="1247775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907732"/>
              </p:ext>
            </p:extLst>
          </p:nvPr>
        </p:nvGraphicFramePr>
        <p:xfrm>
          <a:off x="6403628" y="3566462"/>
          <a:ext cx="127476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596880" imgH="215640" progId="Equation.DSMT4">
                  <p:embed/>
                </p:oleObj>
              </mc:Choice>
              <mc:Fallback>
                <p:oleObj name="Equation" r:id="rId22" imgW="596880" imgH="215640" progId="Equation.DSMT4">
                  <p:embed/>
                  <p:pic>
                    <p:nvPicPr>
                      <p:cNvPr id="1035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628" y="3566462"/>
                        <a:ext cx="1274762" cy="468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87524"/>
              </p:ext>
            </p:extLst>
          </p:nvPr>
        </p:nvGraphicFramePr>
        <p:xfrm>
          <a:off x="5840065" y="3668062"/>
          <a:ext cx="5429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253800" imgH="164880" progId="Equation.DSMT4">
                  <p:embed/>
                </p:oleObj>
              </mc:Choice>
              <mc:Fallback>
                <p:oleObj name="Equation" r:id="rId24" imgW="253800" imgH="164880" progId="Equation.DSMT4">
                  <p:embed/>
                  <p:pic>
                    <p:nvPicPr>
                      <p:cNvPr id="1036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0065" y="3668062"/>
                        <a:ext cx="542925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732010"/>
              </p:ext>
            </p:extLst>
          </p:nvPr>
        </p:nvGraphicFramePr>
        <p:xfrm>
          <a:off x="7648228" y="3655362"/>
          <a:ext cx="89376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419040" imgH="177480" progId="Equation.DSMT4">
                  <p:embed/>
                </p:oleObj>
              </mc:Choice>
              <mc:Fallback>
                <p:oleObj name="Equation" r:id="rId26" imgW="419040" imgH="177480" progId="Equation.DSMT4">
                  <p:embed/>
                  <p:pic>
                    <p:nvPicPr>
                      <p:cNvPr id="1037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8228" y="3655362"/>
                        <a:ext cx="893762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118"/>
          <p:cNvSpPr txBox="1">
            <a:spLocks noChangeArrowheads="1"/>
          </p:cNvSpPr>
          <p:nvPr/>
        </p:nvSpPr>
        <p:spPr bwMode="auto">
          <a:xfrm>
            <a:off x="5146675" y="5148263"/>
            <a:ext cx="38338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When you “</a:t>
            </a:r>
            <a:r>
              <a:rPr lang="en-CA" sz="2100">
                <a:solidFill>
                  <a:srgbClr val="FF0000"/>
                </a:solidFill>
                <a:latin typeface="Gill Sans MT" pitchFamily="34" charset="0"/>
              </a:rPr>
              <a:t>Tan</a:t>
            </a:r>
            <a:r>
              <a:rPr lang="en-CA" sz="2100">
                <a:latin typeface="Gill Sans MT" pitchFamily="34" charset="0"/>
              </a:rPr>
              <a:t>” the angle, it will </a:t>
            </a:r>
          </a:p>
          <a:p>
            <a:pPr eaLnBrk="1" hangingPunct="1"/>
            <a:r>
              <a:rPr lang="en-CA" sz="2100">
                <a:latin typeface="Gill Sans MT" pitchFamily="34" charset="0"/>
              </a:rPr>
              <a:t>be equal to the </a:t>
            </a:r>
            <a:r>
              <a:rPr lang="en-CA" sz="2100">
                <a:solidFill>
                  <a:srgbClr val="FF0000"/>
                </a:solidFill>
                <a:latin typeface="Gill Sans MT" pitchFamily="34" charset="0"/>
              </a:rPr>
              <a:t>RATIO</a:t>
            </a:r>
            <a:r>
              <a:rPr lang="en-CA" sz="2100">
                <a:latin typeface="Gill Sans MT" pitchFamily="34" charset="0"/>
              </a:rPr>
              <a:t> of the</a:t>
            </a:r>
            <a:br>
              <a:rPr lang="en-CA" sz="2100">
                <a:latin typeface="Gill Sans MT" pitchFamily="34" charset="0"/>
              </a:rPr>
            </a:br>
            <a:r>
              <a:rPr lang="en-CA" sz="2100">
                <a:latin typeface="Gill Sans MT" pitchFamily="34" charset="0"/>
              </a:rPr>
              <a:t>opposite side divided by the </a:t>
            </a:r>
          </a:p>
          <a:p>
            <a:pPr eaLnBrk="1" hangingPunct="1"/>
            <a:r>
              <a:rPr lang="en-CA" sz="2100">
                <a:latin typeface="Gill Sans MT" pitchFamily="34" charset="0"/>
              </a:rPr>
              <a:t>adjacent side</a:t>
            </a:r>
          </a:p>
        </p:txBody>
      </p:sp>
    </p:spTree>
    <p:extLst>
      <p:ext uri="{BB962C8B-B14F-4D97-AF65-F5344CB8AC3E}">
        <p14:creationId xmlns:p14="http://schemas.microsoft.com/office/powerpoint/2010/main" val="81335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101" grpId="0" animBg="1"/>
      <p:bldP spid="102" grpId="0" animBg="1"/>
      <p:bldP spid="111" grpId="0" animBg="1"/>
      <p:bldP spid="1046" grpId="0"/>
      <p:bldP spid="1047" grpId="0"/>
      <p:bldP spid="114" grpId="0" animBg="1"/>
      <p:bldP spid="10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eaLnBrk="1" hangingPunct="1"/>
            <a:r>
              <a:rPr lang="en-CA" dirty="0"/>
              <a:t>What is Sine and Cosine?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24745"/>
            <a:ext cx="8517632" cy="3196430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/>
              <a:t>Sine &amp; Cosine are Trigonometric Functions</a:t>
            </a:r>
          </a:p>
          <a:p>
            <a:pPr eaLnBrk="1" hangingPunct="1"/>
            <a:r>
              <a:rPr lang="en-CA" dirty="0"/>
              <a:t>Right Triangles</a:t>
            </a:r>
          </a:p>
          <a:p>
            <a:pPr eaLnBrk="1" hangingPunct="1"/>
            <a:r>
              <a:rPr lang="en-CA" dirty="0"/>
              <a:t>When you Sine an angle, it will give you the </a:t>
            </a:r>
            <a:r>
              <a:rPr lang="en-CA" dirty="0">
                <a:solidFill>
                  <a:srgbClr val="FF0000"/>
                </a:solidFill>
              </a:rPr>
              <a:t>RATIO</a:t>
            </a:r>
            <a:r>
              <a:rPr lang="en-CA" dirty="0"/>
              <a:t> of the </a:t>
            </a:r>
            <a:r>
              <a:rPr lang="en-CA" b="1" dirty="0">
                <a:solidFill>
                  <a:srgbClr val="FF0000"/>
                </a:solidFill>
              </a:rPr>
              <a:t>O</a:t>
            </a:r>
            <a:r>
              <a:rPr lang="en-CA" dirty="0"/>
              <a:t>pposite side over the </a:t>
            </a:r>
            <a:r>
              <a:rPr lang="en-CA" b="1" dirty="0">
                <a:solidFill>
                  <a:srgbClr val="FF0000"/>
                </a:solidFill>
              </a:rPr>
              <a:t>H</a:t>
            </a:r>
            <a:r>
              <a:rPr lang="en-CA" dirty="0"/>
              <a:t>ypotenuse</a:t>
            </a:r>
          </a:p>
          <a:p>
            <a:pPr eaLnBrk="1" hangingPunct="1"/>
            <a:r>
              <a:rPr lang="en-CA" dirty="0"/>
              <a:t>When you Cosine an angle, it will give you the </a:t>
            </a:r>
            <a:r>
              <a:rPr lang="en-CA" dirty="0">
                <a:solidFill>
                  <a:srgbClr val="FF0000"/>
                </a:solidFill>
              </a:rPr>
              <a:t>RATIO</a:t>
            </a:r>
            <a:r>
              <a:rPr lang="en-CA" dirty="0"/>
              <a:t> of the </a:t>
            </a:r>
            <a:r>
              <a:rPr lang="en-CA" b="1" dirty="0">
                <a:solidFill>
                  <a:srgbClr val="FF0000"/>
                </a:solidFill>
              </a:rPr>
              <a:t>A</a:t>
            </a:r>
            <a:r>
              <a:rPr lang="en-CA" dirty="0"/>
              <a:t>djacent side over the </a:t>
            </a:r>
            <a:r>
              <a:rPr lang="en-CA" b="1" dirty="0">
                <a:solidFill>
                  <a:srgbClr val="FF0000"/>
                </a:solidFill>
              </a:rPr>
              <a:t>H</a:t>
            </a:r>
            <a:r>
              <a:rPr lang="en-CA" dirty="0"/>
              <a:t>ypotenuse</a:t>
            </a:r>
          </a:p>
          <a:p>
            <a:pPr eaLnBrk="1" hangingPunct="1"/>
            <a:endParaRPr lang="en-CA" dirty="0"/>
          </a:p>
        </p:txBody>
      </p:sp>
      <p:sp>
        <p:nvSpPr>
          <p:cNvPr id="6" name="Right Triangle 5"/>
          <p:cNvSpPr/>
          <p:nvPr/>
        </p:nvSpPr>
        <p:spPr>
          <a:xfrm flipH="1">
            <a:off x="1138238" y="4048125"/>
            <a:ext cx="2090737" cy="150653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5-Point Star 6"/>
          <p:cNvSpPr/>
          <p:nvPr/>
        </p:nvSpPr>
        <p:spPr>
          <a:xfrm>
            <a:off x="1466850" y="5326063"/>
            <a:ext cx="214313" cy="2143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184525" y="4500563"/>
            <a:ext cx="1060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Opposite</a:t>
            </a:r>
            <a:br>
              <a:rPr lang="en-CA">
                <a:latin typeface="Gill Sans MT" pitchFamily="34" charset="0"/>
              </a:rPr>
            </a:br>
            <a:r>
              <a:rPr lang="en-CA">
                <a:latin typeface="Gill Sans MT" pitchFamily="34" charset="0"/>
              </a:rPr>
              <a:t>Side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1022350" y="4424363"/>
            <a:ext cx="131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Hypotenuse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11488" y="5326063"/>
            <a:ext cx="217487" cy="2317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Right Triangle 11"/>
          <p:cNvSpPr/>
          <p:nvPr/>
        </p:nvSpPr>
        <p:spPr>
          <a:xfrm flipH="1">
            <a:off x="5226050" y="3910013"/>
            <a:ext cx="2090738" cy="150653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5-Point Star 12"/>
          <p:cNvSpPr/>
          <p:nvPr/>
        </p:nvSpPr>
        <p:spPr>
          <a:xfrm>
            <a:off x="5554663" y="5187950"/>
            <a:ext cx="214312" cy="21431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5434013" y="5499100"/>
            <a:ext cx="1812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Adjacent Side</a:t>
            </a: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5075238" y="4321175"/>
            <a:ext cx="131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Gill Sans MT" pitchFamily="34" charset="0"/>
              </a:rPr>
              <a:t>Hypotenuse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99300" y="5187950"/>
            <a:ext cx="217488" cy="2317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1122363" y="5802313"/>
            <a:ext cx="20224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500">
                <a:solidFill>
                  <a:srgbClr val="FF0000"/>
                </a:solidFill>
                <a:latin typeface="Gill Sans MT" pitchFamily="34" charset="0"/>
              </a:rPr>
              <a:t>Sine  Function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199063" y="5849938"/>
            <a:ext cx="2309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sz="2400">
                <a:solidFill>
                  <a:srgbClr val="FF0000"/>
                </a:solidFill>
                <a:latin typeface="Gill Sans MT" pitchFamily="34" charset="0"/>
              </a:rPr>
              <a:t>Cosine  Function</a:t>
            </a:r>
          </a:p>
        </p:txBody>
      </p:sp>
    </p:spTree>
    <p:extLst>
      <p:ext uri="{BB962C8B-B14F-4D97-AF65-F5344CB8AC3E}">
        <p14:creationId xmlns:p14="http://schemas.microsoft.com/office/powerpoint/2010/main" val="74179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  <p:bldP spid="11" grpId="0" animBg="1"/>
      <p:bldP spid="12" grpId="0" animBg="1"/>
      <p:bldP spid="13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>
          <a:xfrm>
            <a:off x="341313" y="211138"/>
            <a:ext cx="8229600" cy="687387"/>
          </a:xfrm>
        </p:spPr>
        <p:txBody>
          <a:bodyPr/>
          <a:lstStyle/>
          <a:p>
            <a:pPr eaLnBrk="1" hangingPunct="1"/>
            <a:r>
              <a:rPr lang="en-CA"/>
              <a:t>II) Sine Ratio</a:t>
            </a:r>
          </a:p>
        </p:txBody>
      </p:sp>
      <p:sp>
        <p:nvSpPr>
          <p:cNvPr id="1039" name="Content Placeholder 2"/>
          <p:cNvSpPr>
            <a:spLocks noGrp="1"/>
          </p:cNvSpPr>
          <p:nvPr>
            <p:ph sz="quarter" idx="1"/>
          </p:nvPr>
        </p:nvSpPr>
        <p:spPr>
          <a:xfrm>
            <a:off x="85725" y="1066800"/>
            <a:ext cx="8229600" cy="1325563"/>
          </a:xfrm>
        </p:spPr>
        <p:txBody>
          <a:bodyPr/>
          <a:lstStyle/>
          <a:p>
            <a:pPr eaLnBrk="1" hangingPunct="1"/>
            <a:r>
              <a:rPr lang="en-CA" sz="2400"/>
              <a:t>The Sine ratio is used when you are given the “Opposite” side and “Hypotenuse” of a R.T.</a:t>
            </a:r>
          </a:p>
          <a:p>
            <a:pPr eaLnBrk="1" hangingPunct="1"/>
            <a:r>
              <a:rPr lang="en-CA" sz="2400"/>
              <a:t>“Deg” mode (Degree)</a:t>
            </a:r>
          </a:p>
          <a:p>
            <a:pPr eaLnBrk="1" hangingPunct="1"/>
            <a:endParaRPr lang="en-CA" sz="2400"/>
          </a:p>
        </p:txBody>
      </p:sp>
      <p:grpSp>
        <p:nvGrpSpPr>
          <p:cNvPr id="1040" name="Group 5"/>
          <p:cNvGrpSpPr>
            <a:grpSpLocks noChangeAspect="1"/>
          </p:cNvGrpSpPr>
          <p:nvPr/>
        </p:nvGrpSpPr>
        <p:grpSpPr bwMode="auto">
          <a:xfrm>
            <a:off x="254000" y="2530475"/>
            <a:ext cx="4797425" cy="3924300"/>
            <a:chOff x="663" y="1481"/>
            <a:chExt cx="3515" cy="2472"/>
          </a:xfrm>
        </p:grpSpPr>
        <p:sp>
          <p:nvSpPr>
            <p:cNvPr id="2" name="AutoShape 4"/>
            <p:cNvSpPr>
              <a:spLocks noChangeAspect="1" noChangeArrowheads="1" noTextEdit="1"/>
            </p:cNvSpPr>
            <p:nvPr/>
          </p:nvSpPr>
          <p:spPr bwMode="auto">
            <a:xfrm>
              <a:off x="677" y="1481"/>
              <a:ext cx="3501" cy="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0" name="Rectangle 6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51" name="Line 7"/>
            <p:cNvSpPr>
              <a:spLocks noChangeShapeType="1"/>
            </p:cNvSpPr>
            <p:nvPr/>
          </p:nvSpPr>
          <p:spPr bwMode="auto">
            <a:xfrm flipV="1">
              <a:off x="87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2" name="Line 8"/>
            <p:cNvSpPr>
              <a:spLocks noChangeShapeType="1"/>
            </p:cNvSpPr>
            <p:nvPr/>
          </p:nvSpPr>
          <p:spPr bwMode="auto">
            <a:xfrm flipV="1">
              <a:off x="87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3" name="Line 9"/>
            <p:cNvSpPr>
              <a:spLocks noChangeShapeType="1"/>
            </p:cNvSpPr>
            <p:nvPr/>
          </p:nvSpPr>
          <p:spPr bwMode="auto">
            <a:xfrm flipV="1">
              <a:off x="106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4" name="Line 10"/>
            <p:cNvSpPr>
              <a:spLocks noChangeShapeType="1"/>
            </p:cNvSpPr>
            <p:nvPr/>
          </p:nvSpPr>
          <p:spPr bwMode="auto">
            <a:xfrm flipV="1">
              <a:off x="107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5" name="Line 11"/>
            <p:cNvSpPr>
              <a:spLocks noChangeShapeType="1"/>
            </p:cNvSpPr>
            <p:nvPr/>
          </p:nvSpPr>
          <p:spPr bwMode="auto">
            <a:xfrm flipV="1">
              <a:off x="126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6" name="Line 12"/>
            <p:cNvSpPr>
              <a:spLocks noChangeShapeType="1"/>
            </p:cNvSpPr>
            <p:nvPr/>
          </p:nvSpPr>
          <p:spPr bwMode="auto">
            <a:xfrm flipV="1">
              <a:off x="126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7" name="Line 13"/>
            <p:cNvSpPr>
              <a:spLocks noChangeShapeType="1"/>
            </p:cNvSpPr>
            <p:nvPr/>
          </p:nvSpPr>
          <p:spPr bwMode="auto">
            <a:xfrm flipV="1">
              <a:off x="145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8" name="Line 14"/>
            <p:cNvSpPr>
              <a:spLocks noChangeShapeType="1"/>
            </p:cNvSpPr>
            <p:nvPr/>
          </p:nvSpPr>
          <p:spPr bwMode="auto">
            <a:xfrm flipV="1">
              <a:off x="146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9" name="Line 15"/>
            <p:cNvSpPr>
              <a:spLocks noChangeShapeType="1"/>
            </p:cNvSpPr>
            <p:nvPr/>
          </p:nvSpPr>
          <p:spPr bwMode="auto">
            <a:xfrm flipV="1">
              <a:off x="164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0" name="Line 16"/>
            <p:cNvSpPr>
              <a:spLocks noChangeShapeType="1"/>
            </p:cNvSpPr>
            <p:nvPr/>
          </p:nvSpPr>
          <p:spPr bwMode="auto">
            <a:xfrm flipV="1">
              <a:off x="165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1" name="Line 17"/>
            <p:cNvSpPr>
              <a:spLocks noChangeShapeType="1"/>
            </p:cNvSpPr>
            <p:nvPr/>
          </p:nvSpPr>
          <p:spPr bwMode="auto">
            <a:xfrm flipV="1">
              <a:off x="184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2" name="Line 18"/>
            <p:cNvSpPr>
              <a:spLocks noChangeShapeType="1"/>
            </p:cNvSpPr>
            <p:nvPr/>
          </p:nvSpPr>
          <p:spPr bwMode="auto">
            <a:xfrm flipV="1">
              <a:off x="184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3" name="Line 19"/>
            <p:cNvSpPr>
              <a:spLocks noChangeShapeType="1"/>
            </p:cNvSpPr>
            <p:nvPr/>
          </p:nvSpPr>
          <p:spPr bwMode="auto">
            <a:xfrm flipV="1">
              <a:off x="203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4" name="Line 20"/>
            <p:cNvSpPr>
              <a:spLocks noChangeShapeType="1"/>
            </p:cNvSpPr>
            <p:nvPr/>
          </p:nvSpPr>
          <p:spPr bwMode="auto">
            <a:xfrm flipV="1">
              <a:off x="204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5" name="Line 21"/>
            <p:cNvSpPr>
              <a:spLocks noChangeShapeType="1"/>
            </p:cNvSpPr>
            <p:nvPr/>
          </p:nvSpPr>
          <p:spPr bwMode="auto">
            <a:xfrm flipV="1">
              <a:off x="222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6" name="Line 22"/>
            <p:cNvSpPr>
              <a:spLocks noChangeShapeType="1"/>
            </p:cNvSpPr>
            <p:nvPr/>
          </p:nvSpPr>
          <p:spPr bwMode="auto">
            <a:xfrm flipV="1">
              <a:off x="223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7" name="Line 23"/>
            <p:cNvSpPr>
              <a:spLocks noChangeShapeType="1"/>
            </p:cNvSpPr>
            <p:nvPr/>
          </p:nvSpPr>
          <p:spPr bwMode="auto">
            <a:xfrm flipV="1">
              <a:off x="242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8" name="Line 24"/>
            <p:cNvSpPr>
              <a:spLocks noChangeShapeType="1"/>
            </p:cNvSpPr>
            <p:nvPr/>
          </p:nvSpPr>
          <p:spPr bwMode="auto">
            <a:xfrm flipV="1">
              <a:off x="242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9" name="Line 25"/>
            <p:cNvSpPr>
              <a:spLocks noChangeShapeType="1"/>
            </p:cNvSpPr>
            <p:nvPr/>
          </p:nvSpPr>
          <p:spPr bwMode="auto">
            <a:xfrm flipV="1">
              <a:off x="261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0" name="Line 26"/>
            <p:cNvSpPr>
              <a:spLocks noChangeShapeType="1"/>
            </p:cNvSpPr>
            <p:nvPr/>
          </p:nvSpPr>
          <p:spPr bwMode="auto">
            <a:xfrm flipV="1">
              <a:off x="262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1" name="Line 27"/>
            <p:cNvSpPr>
              <a:spLocks noChangeShapeType="1"/>
            </p:cNvSpPr>
            <p:nvPr/>
          </p:nvSpPr>
          <p:spPr bwMode="auto">
            <a:xfrm flipV="1">
              <a:off x="281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2" name="Line 28"/>
            <p:cNvSpPr>
              <a:spLocks noChangeShapeType="1"/>
            </p:cNvSpPr>
            <p:nvPr/>
          </p:nvSpPr>
          <p:spPr bwMode="auto">
            <a:xfrm flipV="1">
              <a:off x="281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3" name="Line 29"/>
            <p:cNvSpPr>
              <a:spLocks noChangeShapeType="1"/>
            </p:cNvSpPr>
            <p:nvPr/>
          </p:nvSpPr>
          <p:spPr bwMode="auto">
            <a:xfrm flipV="1">
              <a:off x="300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4" name="Line 30"/>
            <p:cNvSpPr>
              <a:spLocks noChangeShapeType="1"/>
            </p:cNvSpPr>
            <p:nvPr/>
          </p:nvSpPr>
          <p:spPr bwMode="auto">
            <a:xfrm flipV="1">
              <a:off x="300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5" name="Line 31"/>
            <p:cNvSpPr>
              <a:spLocks noChangeShapeType="1"/>
            </p:cNvSpPr>
            <p:nvPr/>
          </p:nvSpPr>
          <p:spPr bwMode="auto">
            <a:xfrm flipV="1">
              <a:off x="320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6" name="Line 32"/>
            <p:cNvSpPr>
              <a:spLocks noChangeShapeType="1"/>
            </p:cNvSpPr>
            <p:nvPr/>
          </p:nvSpPr>
          <p:spPr bwMode="auto">
            <a:xfrm flipV="1">
              <a:off x="320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7" name="Line 33"/>
            <p:cNvSpPr>
              <a:spLocks noChangeShapeType="1"/>
            </p:cNvSpPr>
            <p:nvPr/>
          </p:nvSpPr>
          <p:spPr bwMode="auto">
            <a:xfrm flipV="1">
              <a:off x="339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8" name="Line 34"/>
            <p:cNvSpPr>
              <a:spLocks noChangeShapeType="1"/>
            </p:cNvSpPr>
            <p:nvPr/>
          </p:nvSpPr>
          <p:spPr bwMode="auto">
            <a:xfrm flipV="1">
              <a:off x="339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9" name="Line 35"/>
            <p:cNvSpPr>
              <a:spLocks noChangeShapeType="1"/>
            </p:cNvSpPr>
            <p:nvPr/>
          </p:nvSpPr>
          <p:spPr bwMode="auto">
            <a:xfrm flipV="1">
              <a:off x="358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0" name="Line 36"/>
            <p:cNvSpPr>
              <a:spLocks noChangeShapeType="1"/>
            </p:cNvSpPr>
            <p:nvPr/>
          </p:nvSpPr>
          <p:spPr bwMode="auto">
            <a:xfrm flipV="1">
              <a:off x="359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1" name="Line 37"/>
            <p:cNvSpPr>
              <a:spLocks noChangeShapeType="1"/>
            </p:cNvSpPr>
            <p:nvPr/>
          </p:nvSpPr>
          <p:spPr bwMode="auto">
            <a:xfrm flipV="1">
              <a:off x="378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2" name="Line 38"/>
            <p:cNvSpPr>
              <a:spLocks noChangeShapeType="1"/>
            </p:cNvSpPr>
            <p:nvPr/>
          </p:nvSpPr>
          <p:spPr bwMode="auto">
            <a:xfrm flipV="1">
              <a:off x="378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3" name="Line 39"/>
            <p:cNvSpPr>
              <a:spLocks noChangeShapeType="1"/>
            </p:cNvSpPr>
            <p:nvPr/>
          </p:nvSpPr>
          <p:spPr bwMode="auto">
            <a:xfrm flipV="1">
              <a:off x="397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4" name="Line 40"/>
            <p:cNvSpPr>
              <a:spLocks noChangeShapeType="1"/>
            </p:cNvSpPr>
            <p:nvPr/>
          </p:nvSpPr>
          <p:spPr bwMode="auto">
            <a:xfrm flipV="1">
              <a:off x="397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5" name="Line 41"/>
            <p:cNvSpPr>
              <a:spLocks noChangeShapeType="1"/>
            </p:cNvSpPr>
            <p:nvPr/>
          </p:nvSpPr>
          <p:spPr bwMode="auto">
            <a:xfrm>
              <a:off x="684" y="374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6" name="Line 42"/>
            <p:cNvSpPr>
              <a:spLocks noChangeShapeType="1"/>
            </p:cNvSpPr>
            <p:nvPr/>
          </p:nvSpPr>
          <p:spPr bwMode="auto">
            <a:xfrm>
              <a:off x="684" y="374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7" name="Line 43"/>
            <p:cNvSpPr>
              <a:spLocks noChangeShapeType="1"/>
            </p:cNvSpPr>
            <p:nvPr/>
          </p:nvSpPr>
          <p:spPr bwMode="auto">
            <a:xfrm>
              <a:off x="684" y="356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8" name="Line 44"/>
            <p:cNvSpPr>
              <a:spLocks noChangeShapeType="1"/>
            </p:cNvSpPr>
            <p:nvPr/>
          </p:nvSpPr>
          <p:spPr bwMode="auto">
            <a:xfrm>
              <a:off x="684" y="357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9" name="Line 45"/>
            <p:cNvSpPr>
              <a:spLocks noChangeShapeType="1"/>
            </p:cNvSpPr>
            <p:nvPr/>
          </p:nvSpPr>
          <p:spPr bwMode="auto">
            <a:xfrm>
              <a:off x="684" y="339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0" name="Line 46"/>
            <p:cNvSpPr>
              <a:spLocks noChangeShapeType="1"/>
            </p:cNvSpPr>
            <p:nvPr/>
          </p:nvSpPr>
          <p:spPr bwMode="auto">
            <a:xfrm>
              <a:off x="684" y="339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1" name="Line 47"/>
            <p:cNvSpPr>
              <a:spLocks noChangeShapeType="1"/>
            </p:cNvSpPr>
            <p:nvPr/>
          </p:nvSpPr>
          <p:spPr bwMode="auto">
            <a:xfrm>
              <a:off x="684" y="322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2" name="Line 48"/>
            <p:cNvSpPr>
              <a:spLocks noChangeShapeType="1"/>
            </p:cNvSpPr>
            <p:nvPr/>
          </p:nvSpPr>
          <p:spPr bwMode="auto">
            <a:xfrm>
              <a:off x="684" y="322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3" name="Line 49"/>
            <p:cNvSpPr>
              <a:spLocks noChangeShapeType="1"/>
            </p:cNvSpPr>
            <p:nvPr/>
          </p:nvSpPr>
          <p:spPr bwMode="auto">
            <a:xfrm>
              <a:off x="684" y="304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4" name="Line 50"/>
            <p:cNvSpPr>
              <a:spLocks noChangeShapeType="1"/>
            </p:cNvSpPr>
            <p:nvPr/>
          </p:nvSpPr>
          <p:spPr bwMode="auto">
            <a:xfrm>
              <a:off x="684" y="305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5" name="Line 51"/>
            <p:cNvSpPr>
              <a:spLocks noChangeShapeType="1"/>
            </p:cNvSpPr>
            <p:nvPr/>
          </p:nvSpPr>
          <p:spPr bwMode="auto">
            <a:xfrm>
              <a:off x="684" y="287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6" name="Line 52"/>
            <p:cNvSpPr>
              <a:spLocks noChangeShapeType="1"/>
            </p:cNvSpPr>
            <p:nvPr/>
          </p:nvSpPr>
          <p:spPr bwMode="auto">
            <a:xfrm>
              <a:off x="684" y="287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7" name="Line 53"/>
            <p:cNvSpPr>
              <a:spLocks noChangeShapeType="1"/>
            </p:cNvSpPr>
            <p:nvPr/>
          </p:nvSpPr>
          <p:spPr bwMode="auto">
            <a:xfrm>
              <a:off x="684" y="269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8" name="Line 54"/>
            <p:cNvSpPr>
              <a:spLocks noChangeShapeType="1"/>
            </p:cNvSpPr>
            <p:nvPr/>
          </p:nvSpPr>
          <p:spPr bwMode="auto">
            <a:xfrm>
              <a:off x="684" y="270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9" name="Line 55"/>
            <p:cNvSpPr>
              <a:spLocks noChangeShapeType="1"/>
            </p:cNvSpPr>
            <p:nvPr/>
          </p:nvSpPr>
          <p:spPr bwMode="auto">
            <a:xfrm>
              <a:off x="684" y="252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0" name="Line 56"/>
            <p:cNvSpPr>
              <a:spLocks noChangeShapeType="1"/>
            </p:cNvSpPr>
            <p:nvPr/>
          </p:nvSpPr>
          <p:spPr bwMode="auto">
            <a:xfrm>
              <a:off x="684" y="253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1" name="Line 57"/>
            <p:cNvSpPr>
              <a:spLocks noChangeShapeType="1"/>
            </p:cNvSpPr>
            <p:nvPr/>
          </p:nvSpPr>
          <p:spPr bwMode="auto">
            <a:xfrm>
              <a:off x="684" y="235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2" name="Line 58"/>
            <p:cNvSpPr>
              <a:spLocks noChangeShapeType="1"/>
            </p:cNvSpPr>
            <p:nvPr/>
          </p:nvSpPr>
          <p:spPr bwMode="auto">
            <a:xfrm>
              <a:off x="684" y="235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3" name="Line 59"/>
            <p:cNvSpPr>
              <a:spLocks noChangeShapeType="1"/>
            </p:cNvSpPr>
            <p:nvPr/>
          </p:nvSpPr>
          <p:spPr bwMode="auto">
            <a:xfrm>
              <a:off x="684" y="217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4" name="Line 60"/>
            <p:cNvSpPr>
              <a:spLocks noChangeShapeType="1"/>
            </p:cNvSpPr>
            <p:nvPr/>
          </p:nvSpPr>
          <p:spPr bwMode="auto">
            <a:xfrm>
              <a:off x="684" y="218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5" name="Line 61"/>
            <p:cNvSpPr>
              <a:spLocks noChangeShapeType="1"/>
            </p:cNvSpPr>
            <p:nvPr/>
          </p:nvSpPr>
          <p:spPr bwMode="auto">
            <a:xfrm>
              <a:off x="684" y="200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6" name="Line 62"/>
            <p:cNvSpPr>
              <a:spLocks noChangeShapeType="1"/>
            </p:cNvSpPr>
            <p:nvPr/>
          </p:nvSpPr>
          <p:spPr bwMode="auto">
            <a:xfrm>
              <a:off x="684" y="201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7" name="Line 63"/>
            <p:cNvSpPr>
              <a:spLocks noChangeShapeType="1"/>
            </p:cNvSpPr>
            <p:nvPr/>
          </p:nvSpPr>
          <p:spPr bwMode="auto">
            <a:xfrm>
              <a:off x="684" y="183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8" name="Line 64"/>
            <p:cNvSpPr>
              <a:spLocks noChangeShapeType="1"/>
            </p:cNvSpPr>
            <p:nvPr/>
          </p:nvSpPr>
          <p:spPr bwMode="auto">
            <a:xfrm>
              <a:off x="684" y="183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9" name="Line 65"/>
            <p:cNvSpPr>
              <a:spLocks noChangeShapeType="1"/>
            </p:cNvSpPr>
            <p:nvPr/>
          </p:nvSpPr>
          <p:spPr bwMode="auto">
            <a:xfrm>
              <a:off x="684" y="165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0" name="Line 66"/>
            <p:cNvSpPr>
              <a:spLocks noChangeShapeType="1"/>
            </p:cNvSpPr>
            <p:nvPr/>
          </p:nvSpPr>
          <p:spPr bwMode="auto">
            <a:xfrm>
              <a:off x="684" y="166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1" name="Rectangle 67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112" name="Line 68"/>
            <p:cNvSpPr>
              <a:spLocks noChangeShapeType="1"/>
            </p:cNvSpPr>
            <p:nvPr/>
          </p:nvSpPr>
          <p:spPr bwMode="auto">
            <a:xfrm>
              <a:off x="107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3" name="Line 70"/>
            <p:cNvSpPr>
              <a:spLocks noChangeShapeType="1"/>
            </p:cNvSpPr>
            <p:nvPr/>
          </p:nvSpPr>
          <p:spPr bwMode="auto">
            <a:xfrm>
              <a:off x="146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4" name="Line 72"/>
            <p:cNvSpPr>
              <a:spLocks noChangeShapeType="1"/>
            </p:cNvSpPr>
            <p:nvPr/>
          </p:nvSpPr>
          <p:spPr bwMode="auto">
            <a:xfrm>
              <a:off x="1846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5" name="Line 74"/>
            <p:cNvSpPr>
              <a:spLocks noChangeShapeType="1"/>
            </p:cNvSpPr>
            <p:nvPr/>
          </p:nvSpPr>
          <p:spPr bwMode="auto">
            <a:xfrm>
              <a:off x="2233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6" name="Line 76"/>
            <p:cNvSpPr>
              <a:spLocks noChangeShapeType="1"/>
            </p:cNvSpPr>
            <p:nvPr/>
          </p:nvSpPr>
          <p:spPr bwMode="auto">
            <a:xfrm>
              <a:off x="2622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7" name="Line 78"/>
            <p:cNvSpPr>
              <a:spLocks noChangeShapeType="1"/>
            </p:cNvSpPr>
            <p:nvPr/>
          </p:nvSpPr>
          <p:spPr bwMode="auto">
            <a:xfrm>
              <a:off x="3009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8" name="Line 80"/>
            <p:cNvSpPr>
              <a:spLocks noChangeShapeType="1"/>
            </p:cNvSpPr>
            <p:nvPr/>
          </p:nvSpPr>
          <p:spPr bwMode="auto">
            <a:xfrm>
              <a:off x="339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9" name="Line 82"/>
            <p:cNvSpPr>
              <a:spLocks noChangeShapeType="1"/>
            </p:cNvSpPr>
            <p:nvPr/>
          </p:nvSpPr>
          <p:spPr bwMode="auto">
            <a:xfrm>
              <a:off x="378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0" name="Line 85"/>
            <p:cNvSpPr>
              <a:spLocks noChangeShapeType="1"/>
            </p:cNvSpPr>
            <p:nvPr/>
          </p:nvSpPr>
          <p:spPr bwMode="auto">
            <a:xfrm>
              <a:off x="663" y="357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1" name="Line 87"/>
            <p:cNvSpPr>
              <a:spLocks noChangeShapeType="1"/>
            </p:cNvSpPr>
            <p:nvPr/>
          </p:nvSpPr>
          <p:spPr bwMode="auto">
            <a:xfrm>
              <a:off x="663" y="3227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2" name="Line 89"/>
            <p:cNvSpPr>
              <a:spLocks noChangeShapeType="1"/>
            </p:cNvSpPr>
            <p:nvPr/>
          </p:nvSpPr>
          <p:spPr bwMode="auto">
            <a:xfrm>
              <a:off x="663" y="287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3" name="Line 91"/>
            <p:cNvSpPr>
              <a:spLocks noChangeShapeType="1"/>
            </p:cNvSpPr>
            <p:nvPr/>
          </p:nvSpPr>
          <p:spPr bwMode="auto">
            <a:xfrm>
              <a:off x="663" y="253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4" name="Line 93"/>
            <p:cNvSpPr>
              <a:spLocks noChangeShapeType="1"/>
            </p:cNvSpPr>
            <p:nvPr/>
          </p:nvSpPr>
          <p:spPr bwMode="auto">
            <a:xfrm>
              <a:off x="663" y="2182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5" name="Line 95"/>
            <p:cNvSpPr>
              <a:spLocks noChangeShapeType="1"/>
            </p:cNvSpPr>
            <p:nvPr/>
          </p:nvSpPr>
          <p:spPr bwMode="auto">
            <a:xfrm>
              <a:off x="663" y="183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6" name="Rectangle 96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00" name="Right Triangle 99"/>
          <p:cNvSpPr/>
          <p:nvPr/>
        </p:nvSpPr>
        <p:spPr>
          <a:xfrm flipH="1">
            <a:off x="296863" y="2806700"/>
            <a:ext cx="4216400" cy="3327400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9" name="Right Triangle 98"/>
          <p:cNvSpPr/>
          <p:nvPr/>
        </p:nvSpPr>
        <p:spPr>
          <a:xfrm flipH="1">
            <a:off x="276225" y="3648075"/>
            <a:ext cx="3163888" cy="2478088"/>
          </a:xfrm>
          <a:prstGeom prst="rtTriangle">
            <a:avLst/>
          </a:prstGeom>
          <a:solidFill>
            <a:srgbClr val="FFFF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1" name="Right Triangle 100"/>
          <p:cNvSpPr/>
          <p:nvPr/>
        </p:nvSpPr>
        <p:spPr>
          <a:xfrm flipH="1">
            <a:off x="311150" y="4460875"/>
            <a:ext cx="2084388" cy="1673225"/>
          </a:xfrm>
          <a:prstGeom prst="rtTriangle">
            <a:avLst/>
          </a:prstGeom>
          <a:solidFill>
            <a:srgbClr val="FF00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2" name="Right Triangle 101"/>
          <p:cNvSpPr/>
          <p:nvPr/>
        </p:nvSpPr>
        <p:spPr>
          <a:xfrm flipH="1">
            <a:off x="319088" y="5287963"/>
            <a:ext cx="1016000" cy="827087"/>
          </a:xfrm>
          <a:prstGeom prst="rtTriangle">
            <a:avLst/>
          </a:prstGeom>
          <a:solidFill>
            <a:srgbClr val="00B0F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26" name="Object 97"/>
          <p:cNvGraphicFramePr>
            <a:graphicFrameLocks noChangeAspect="1"/>
          </p:cNvGraphicFramePr>
          <p:nvPr/>
        </p:nvGraphicFramePr>
        <p:xfrm>
          <a:off x="588963" y="5264150"/>
          <a:ext cx="3349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1026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5264150"/>
                        <a:ext cx="334962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8"/>
          <p:cNvGraphicFramePr>
            <a:graphicFrameLocks noChangeAspect="1"/>
          </p:cNvGraphicFramePr>
          <p:nvPr/>
        </p:nvGraphicFramePr>
        <p:xfrm>
          <a:off x="1323975" y="4549775"/>
          <a:ext cx="5064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90440" imgH="177480" progId="Equation.DSMT4">
                  <p:embed/>
                </p:oleObj>
              </mc:Choice>
              <mc:Fallback>
                <p:oleObj name="Equation" r:id="rId6" imgW="190440" imgH="177480" progId="Equation.DSMT4">
                  <p:embed/>
                  <p:pic>
                    <p:nvPicPr>
                      <p:cNvPr id="1027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4549775"/>
                        <a:ext cx="506413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99"/>
          <p:cNvGraphicFramePr>
            <a:graphicFrameLocks noChangeAspect="1"/>
          </p:cNvGraphicFramePr>
          <p:nvPr/>
        </p:nvGraphicFramePr>
        <p:xfrm>
          <a:off x="2320925" y="3843338"/>
          <a:ext cx="409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90440" imgH="177480" progId="Equation.DSMT4">
                  <p:embed/>
                </p:oleObj>
              </mc:Choice>
              <mc:Fallback>
                <p:oleObj name="Equation" r:id="rId8" imgW="190440" imgH="177480" progId="Equation.DSMT4">
                  <p:embed/>
                  <p:pic>
                    <p:nvPicPr>
                      <p:cNvPr id="1028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843338"/>
                        <a:ext cx="409575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00"/>
          <p:cNvGraphicFramePr>
            <a:graphicFrameLocks noChangeAspect="1"/>
          </p:cNvGraphicFramePr>
          <p:nvPr/>
        </p:nvGraphicFramePr>
        <p:xfrm>
          <a:off x="3187700" y="3163888"/>
          <a:ext cx="4619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215640" imgH="177480" progId="Equation.DSMT4">
                  <p:embed/>
                </p:oleObj>
              </mc:Choice>
              <mc:Fallback>
                <p:oleObj name="Equation" r:id="rId10" imgW="215640" imgH="177480" progId="Equation.DSMT4">
                  <p:embed/>
                  <p:pic>
                    <p:nvPicPr>
                      <p:cNvPr id="1029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3163888"/>
                        <a:ext cx="4619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01"/>
          <p:cNvGraphicFramePr>
            <a:graphicFrameLocks noChangeAspect="1"/>
          </p:cNvGraphicFramePr>
          <p:nvPr/>
        </p:nvGraphicFramePr>
        <p:xfrm>
          <a:off x="4579938" y="4249738"/>
          <a:ext cx="407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90440" imgH="164880" progId="Equation.DSMT4">
                  <p:embed/>
                </p:oleObj>
              </mc:Choice>
              <mc:Fallback>
                <p:oleObj name="Equation" r:id="rId12" imgW="190440" imgH="164880" progId="Equation.DSMT4">
                  <p:embed/>
                  <p:pic>
                    <p:nvPicPr>
                      <p:cNvPr id="103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38" y="4249738"/>
                        <a:ext cx="407987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02"/>
          <p:cNvGraphicFramePr>
            <a:graphicFrameLocks noChangeAspect="1"/>
          </p:cNvGraphicFramePr>
          <p:nvPr/>
        </p:nvGraphicFramePr>
        <p:xfrm>
          <a:off x="3514725" y="4656138"/>
          <a:ext cx="2714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1031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656138"/>
                        <a:ext cx="2714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03"/>
          <p:cNvGraphicFramePr>
            <a:graphicFrameLocks noChangeAspect="1"/>
          </p:cNvGraphicFramePr>
          <p:nvPr/>
        </p:nvGraphicFramePr>
        <p:xfrm>
          <a:off x="2439988" y="5002213"/>
          <a:ext cx="27146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26720" imgH="177480" progId="Equation.DSMT4">
                  <p:embed/>
                </p:oleObj>
              </mc:Choice>
              <mc:Fallback>
                <p:oleObj name="Equation" r:id="rId16" imgW="126720" imgH="177480" progId="Equation.DSMT4">
                  <p:embed/>
                  <p:pic>
                    <p:nvPicPr>
                      <p:cNvPr id="1032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5002213"/>
                        <a:ext cx="271462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04"/>
          <p:cNvGraphicFramePr>
            <a:graphicFrameLocks noChangeAspect="1"/>
          </p:cNvGraphicFramePr>
          <p:nvPr/>
        </p:nvGraphicFramePr>
        <p:xfrm>
          <a:off x="1360488" y="5494338"/>
          <a:ext cx="2444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1033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5494338"/>
                        <a:ext cx="244475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5-Point Star 110"/>
          <p:cNvSpPr/>
          <p:nvPr/>
        </p:nvSpPr>
        <p:spPr>
          <a:xfrm>
            <a:off x="576263" y="5867400"/>
            <a:ext cx="214312" cy="21431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47" name="TextBox 112"/>
          <p:cNvSpPr txBox="1">
            <a:spLocks noChangeArrowheads="1"/>
          </p:cNvSpPr>
          <p:nvPr/>
        </p:nvSpPr>
        <p:spPr bwMode="auto">
          <a:xfrm>
            <a:off x="5805488" y="2433638"/>
            <a:ext cx="22177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Measure the angle:</a:t>
            </a:r>
          </a:p>
        </p:txBody>
      </p:sp>
      <p:sp>
        <p:nvSpPr>
          <p:cNvPr id="114" name="5-Point Star 113"/>
          <p:cNvSpPr/>
          <p:nvPr/>
        </p:nvSpPr>
        <p:spPr>
          <a:xfrm>
            <a:off x="5956300" y="2841625"/>
            <a:ext cx="504825" cy="4730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4" name="Object 105"/>
          <p:cNvGraphicFramePr>
            <a:graphicFrameLocks noChangeAspect="1"/>
          </p:cNvGraphicFramePr>
          <p:nvPr/>
        </p:nvGraphicFramePr>
        <p:xfrm>
          <a:off x="6616700" y="2836863"/>
          <a:ext cx="12477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583920" imgH="215640" progId="Equation.DSMT4">
                  <p:embed/>
                </p:oleObj>
              </mc:Choice>
              <mc:Fallback>
                <p:oleObj name="Equation" r:id="rId20" imgW="583920" imgH="215640" progId="Equation.DSMT4">
                  <p:embed/>
                  <p:pic>
                    <p:nvPicPr>
                      <p:cNvPr id="1034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2836863"/>
                        <a:ext cx="1247775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06"/>
          <p:cNvGraphicFramePr>
            <a:graphicFrameLocks noChangeAspect="1"/>
          </p:cNvGraphicFramePr>
          <p:nvPr/>
        </p:nvGraphicFramePr>
        <p:xfrm>
          <a:off x="6288088" y="3856038"/>
          <a:ext cx="12747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596880" imgH="215640" progId="Equation.DSMT4">
                  <p:embed/>
                </p:oleObj>
              </mc:Choice>
              <mc:Fallback>
                <p:oleObj name="Equation" r:id="rId22" imgW="596880" imgH="215640" progId="Equation.DSMT4">
                  <p:embed/>
                  <p:pic>
                    <p:nvPicPr>
                      <p:cNvPr id="1035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3856038"/>
                        <a:ext cx="1274762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07"/>
          <p:cNvGraphicFramePr>
            <a:graphicFrameLocks noChangeAspect="1"/>
          </p:cNvGraphicFramePr>
          <p:nvPr/>
        </p:nvGraphicFramePr>
        <p:xfrm>
          <a:off x="5737225" y="3930650"/>
          <a:ext cx="5159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241200" imgH="190440" progId="Equation.DSMT4">
                  <p:embed/>
                </p:oleObj>
              </mc:Choice>
              <mc:Fallback>
                <p:oleObj name="Equation" r:id="rId24" imgW="241200" imgH="190440" progId="Equation.DSMT4">
                  <p:embed/>
                  <p:pic>
                    <p:nvPicPr>
                      <p:cNvPr id="1036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3930650"/>
                        <a:ext cx="515938" cy="414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08"/>
          <p:cNvGraphicFramePr>
            <a:graphicFrameLocks noChangeAspect="1"/>
          </p:cNvGraphicFramePr>
          <p:nvPr/>
        </p:nvGraphicFramePr>
        <p:xfrm>
          <a:off x="7532688" y="3944938"/>
          <a:ext cx="89376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419040" imgH="177480" progId="Equation.DSMT4">
                  <p:embed/>
                </p:oleObj>
              </mc:Choice>
              <mc:Fallback>
                <p:oleObj name="Equation" r:id="rId26" imgW="419040" imgH="177480" progId="Equation.DSMT4">
                  <p:embed/>
                  <p:pic>
                    <p:nvPicPr>
                      <p:cNvPr id="1037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3944938"/>
                        <a:ext cx="893762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118"/>
          <p:cNvSpPr txBox="1">
            <a:spLocks noChangeArrowheads="1"/>
          </p:cNvSpPr>
          <p:nvPr/>
        </p:nvSpPr>
        <p:spPr bwMode="auto">
          <a:xfrm>
            <a:off x="5146675" y="4578350"/>
            <a:ext cx="37734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When you “</a:t>
            </a:r>
            <a:r>
              <a:rPr lang="en-CA" sz="2100">
                <a:solidFill>
                  <a:srgbClr val="FF0000"/>
                </a:solidFill>
                <a:latin typeface="Gill Sans MT" pitchFamily="34" charset="0"/>
              </a:rPr>
              <a:t>Sin</a:t>
            </a:r>
            <a:r>
              <a:rPr lang="en-CA" sz="2100">
                <a:latin typeface="Gill Sans MT" pitchFamily="34" charset="0"/>
              </a:rPr>
              <a:t>” the angle, it will </a:t>
            </a:r>
          </a:p>
          <a:p>
            <a:pPr eaLnBrk="1" hangingPunct="1"/>
            <a:r>
              <a:rPr lang="en-CA" sz="2100">
                <a:latin typeface="Gill Sans MT" pitchFamily="34" charset="0"/>
              </a:rPr>
              <a:t>be equal to the </a:t>
            </a:r>
            <a:r>
              <a:rPr lang="en-CA" sz="2100">
                <a:solidFill>
                  <a:srgbClr val="FF0000"/>
                </a:solidFill>
                <a:latin typeface="Gill Sans MT" pitchFamily="34" charset="0"/>
              </a:rPr>
              <a:t>RATIO</a:t>
            </a:r>
            <a:r>
              <a:rPr lang="en-CA" sz="2100">
                <a:latin typeface="Gill Sans MT" pitchFamily="34" charset="0"/>
              </a:rPr>
              <a:t> of the</a:t>
            </a:r>
            <a:br>
              <a:rPr lang="en-CA" sz="2100">
                <a:latin typeface="Gill Sans MT" pitchFamily="34" charset="0"/>
              </a:rPr>
            </a:br>
            <a:r>
              <a:rPr lang="en-CA" sz="2100">
                <a:latin typeface="Gill Sans MT" pitchFamily="34" charset="0"/>
              </a:rPr>
              <a:t>Opposite side divided by the </a:t>
            </a:r>
          </a:p>
          <a:p>
            <a:pPr eaLnBrk="1" hangingPunct="1"/>
            <a:r>
              <a:rPr lang="en-CA" sz="2100">
                <a:latin typeface="Gill Sans MT" pitchFamily="34" charset="0"/>
              </a:rPr>
              <a:t>Hypotenuse</a:t>
            </a:r>
          </a:p>
        </p:txBody>
      </p:sp>
    </p:spTree>
    <p:extLst>
      <p:ext uri="{BB962C8B-B14F-4D97-AF65-F5344CB8AC3E}">
        <p14:creationId xmlns:p14="http://schemas.microsoft.com/office/powerpoint/2010/main" val="139324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101" grpId="0" animBg="1"/>
      <p:bldP spid="102" grpId="0" animBg="1"/>
      <p:bldP spid="111" grpId="0" animBg="1"/>
      <p:bldP spid="1047" grpId="0"/>
      <p:bldP spid="114" grpId="0" animBg="1"/>
      <p:bldP spid="10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itle 1"/>
          <p:cNvSpPr>
            <a:spLocks noGrp="1"/>
          </p:cNvSpPr>
          <p:nvPr>
            <p:ph type="title"/>
          </p:nvPr>
        </p:nvSpPr>
        <p:spPr>
          <a:xfrm>
            <a:off x="341313" y="211138"/>
            <a:ext cx="8229600" cy="687387"/>
          </a:xfrm>
        </p:spPr>
        <p:txBody>
          <a:bodyPr/>
          <a:lstStyle/>
          <a:p>
            <a:pPr eaLnBrk="1" hangingPunct="1"/>
            <a:r>
              <a:rPr lang="en-CA"/>
              <a:t>III) Cosine Ratio</a:t>
            </a:r>
          </a:p>
        </p:txBody>
      </p:sp>
      <p:sp>
        <p:nvSpPr>
          <p:cNvPr id="1039" name="Content Placeholder 2"/>
          <p:cNvSpPr>
            <a:spLocks noGrp="1"/>
          </p:cNvSpPr>
          <p:nvPr>
            <p:ph sz="quarter" idx="1"/>
          </p:nvPr>
        </p:nvSpPr>
        <p:spPr>
          <a:xfrm>
            <a:off x="85725" y="1066800"/>
            <a:ext cx="8229600" cy="1325563"/>
          </a:xfrm>
        </p:spPr>
        <p:txBody>
          <a:bodyPr/>
          <a:lstStyle/>
          <a:p>
            <a:pPr eaLnBrk="1" hangingPunct="1"/>
            <a:r>
              <a:rPr lang="en-CA" sz="2400"/>
              <a:t>The Cosine ratio is used when you are given the “Adjacent” side and “Hypotenuse” of a R.T.</a:t>
            </a:r>
          </a:p>
          <a:p>
            <a:pPr eaLnBrk="1" hangingPunct="1">
              <a:buFont typeface="Wingdings 3" pitchFamily="18" charset="2"/>
              <a:buNone/>
            </a:pPr>
            <a:endParaRPr lang="en-CA" sz="2400"/>
          </a:p>
        </p:txBody>
      </p:sp>
      <p:grpSp>
        <p:nvGrpSpPr>
          <p:cNvPr id="2064" name="Group 5"/>
          <p:cNvGrpSpPr>
            <a:grpSpLocks noChangeAspect="1"/>
          </p:cNvGrpSpPr>
          <p:nvPr/>
        </p:nvGrpSpPr>
        <p:grpSpPr bwMode="auto">
          <a:xfrm>
            <a:off x="254000" y="2530475"/>
            <a:ext cx="4797425" cy="3924300"/>
            <a:chOff x="663" y="1481"/>
            <a:chExt cx="3515" cy="2472"/>
          </a:xfrm>
        </p:grpSpPr>
        <p:sp>
          <p:nvSpPr>
            <p:cNvPr id="2073" name="AutoShape 4"/>
            <p:cNvSpPr>
              <a:spLocks noChangeAspect="1" noChangeArrowheads="1" noTextEdit="1"/>
            </p:cNvSpPr>
            <p:nvPr/>
          </p:nvSpPr>
          <p:spPr bwMode="auto">
            <a:xfrm>
              <a:off x="677" y="1481"/>
              <a:ext cx="3501" cy="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4" name="Rectangle 6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2075" name="Line 7"/>
            <p:cNvSpPr>
              <a:spLocks noChangeShapeType="1"/>
            </p:cNvSpPr>
            <p:nvPr/>
          </p:nvSpPr>
          <p:spPr bwMode="auto">
            <a:xfrm flipV="1">
              <a:off x="87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6" name="Line 8"/>
            <p:cNvSpPr>
              <a:spLocks noChangeShapeType="1"/>
            </p:cNvSpPr>
            <p:nvPr/>
          </p:nvSpPr>
          <p:spPr bwMode="auto">
            <a:xfrm flipV="1">
              <a:off x="87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7" name="Line 9"/>
            <p:cNvSpPr>
              <a:spLocks noChangeShapeType="1"/>
            </p:cNvSpPr>
            <p:nvPr/>
          </p:nvSpPr>
          <p:spPr bwMode="auto">
            <a:xfrm flipV="1">
              <a:off x="106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8" name="Line 10"/>
            <p:cNvSpPr>
              <a:spLocks noChangeShapeType="1"/>
            </p:cNvSpPr>
            <p:nvPr/>
          </p:nvSpPr>
          <p:spPr bwMode="auto">
            <a:xfrm flipV="1">
              <a:off x="107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9" name="Line 11"/>
            <p:cNvSpPr>
              <a:spLocks noChangeShapeType="1"/>
            </p:cNvSpPr>
            <p:nvPr/>
          </p:nvSpPr>
          <p:spPr bwMode="auto">
            <a:xfrm flipV="1">
              <a:off x="126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0" name="Line 12"/>
            <p:cNvSpPr>
              <a:spLocks noChangeShapeType="1"/>
            </p:cNvSpPr>
            <p:nvPr/>
          </p:nvSpPr>
          <p:spPr bwMode="auto">
            <a:xfrm flipV="1">
              <a:off x="126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1" name="Line 13"/>
            <p:cNvSpPr>
              <a:spLocks noChangeShapeType="1"/>
            </p:cNvSpPr>
            <p:nvPr/>
          </p:nvSpPr>
          <p:spPr bwMode="auto">
            <a:xfrm flipV="1">
              <a:off x="145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2" name="Line 14"/>
            <p:cNvSpPr>
              <a:spLocks noChangeShapeType="1"/>
            </p:cNvSpPr>
            <p:nvPr/>
          </p:nvSpPr>
          <p:spPr bwMode="auto">
            <a:xfrm flipV="1">
              <a:off x="146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3" name="Line 15"/>
            <p:cNvSpPr>
              <a:spLocks noChangeShapeType="1"/>
            </p:cNvSpPr>
            <p:nvPr/>
          </p:nvSpPr>
          <p:spPr bwMode="auto">
            <a:xfrm flipV="1">
              <a:off x="164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4" name="Line 16"/>
            <p:cNvSpPr>
              <a:spLocks noChangeShapeType="1"/>
            </p:cNvSpPr>
            <p:nvPr/>
          </p:nvSpPr>
          <p:spPr bwMode="auto">
            <a:xfrm flipV="1">
              <a:off x="165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5" name="Line 17"/>
            <p:cNvSpPr>
              <a:spLocks noChangeShapeType="1"/>
            </p:cNvSpPr>
            <p:nvPr/>
          </p:nvSpPr>
          <p:spPr bwMode="auto">
            <a:xfrm flipV="1">
              <a:off x="184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6" name="Line 18"/>
            <p:cNvSpPr>
              <a:spLocks noChangeShapeType="1"/>
            </p:cNvSpPr>
            <p:nvPr/>
          </p:nvSpPr>
          <p:spPr bwMode="auto">
            <a:xfrm flipV="1">
              <a:off x="184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7" name="Line 19"/>
            <p:cNvSpPr>
              <a:spLocks noChangeShapeType="1"/>
            </p:cNvSpPr>
            <p:nvPr/>
          </p:nvSpPr>
          <p:spPr bwMode="auto">
            <a:xfrm flipV="1">
              <a:off x="203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8" name="Line 20"/>
            <p:cNvSpPr>
              <a:spLocks noChangeShapeType="1"/>
            </p:cNvSpPr>
            <p:nvPr/>
          </p:nvSpPr>
          <p:spPr bwMode="auto">
            <a:xfrm flipV="1">
              <a:off x="204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9" name="Line 21"/>
            <p:cNvSpPr>
              <a:spLocks noChangeShapeType="1"/>
            </p:cNvSpPr>
            <p:nvPr/>
          </p:nvSpPr>
          <p:spPr bwMode="auto">
            <a:xfrm flipV="1">
              <a:off x="222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Line 22"/>
            <p:cNvSpPr>
              <a:spLocks noChangeShapeType="1"/>
            </p:cNvSpPr>
            <p:nvPr/>
          </p:nvSpPr>
          <p:spPr bwMode="auto">
            <a:xfrm flipV="1">
              <a:off x="223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Line 23"/>
            <p:cNvSpPr>
              <a:spLocks noChangeShapeType="1"/>
            </p:cNvSpPr>
            <p:nvPr/>
          </p:nvSpPr>
          <p:spPr bwMode="auto">
            <a:xfrm flipV="1">
              <a:off x="242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Line 24"/>
            <p:cNvSpPr>
              <a:spLocks noChangeShapeType="1"/>
            </p:cNvSpPr>
            <p:nvPr/>
          </p:nvSpPr>
          <p:spPr bwMode="auto">
            <a:xfrm flipV="1">
              <a:off x="242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3" name="Line 25"/>
            <p:cNvSpPr>
              <a:spLocks noChangeShapeType="1"/>
            </p:cNvSpPr>
            <p:nvPr/>
          </p:nvSpPr>
          <p:spPr bwMode="auto">
            <a:xfrm flipV="1">
              <a:off x="261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Line 26"/>
            <p:cNvSpPr>
              <a:spLocks noChangeShapeType="1"/>
            </p:cNvSpPr>
            <p:nvPr/>
          </p:nvSpPr>
          <p:spPr bwMode="auto">
            <a:xfrm flipV="1">
              <a:off x="262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27"/>
            <p:cNvSpPr>
              <a:spLocks noChangeShapeType="1"/>
            </p:cNvSpPr>
            <p:nvPr/>
          </p:nvSpPr>
          <p:spPr bwMode="auto">
            <a:xfrm flipV="1">
              <a:off x="281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28"/>
            <p:cNvSpPr>
              <a:spLocks noChangeShapeType="1"/>
            </p:cNvSpPr>
            <p:nvPr/>
          </p:nvSpPr>
          <p:spPr bwMode="auto">
            <a:xfrm flipV="1">
              <a:off x="281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29"/>
            <p:cNvSpPr>
              <a:spLocks noChangeShapeType="1"/>
            </p:cNvSpPr>
            <p:nvPr/>
          </p:nvSpPr>
          <p:spPr bwMode="auto">
            <a:xfrm flipV="1">
              <a:off x="300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30"/>
            <p:cNvSpPr>
              <a:spLocks noChangeShapeType="1"/>
            </p:cNvSpPr>
            <p:nvPr/>
          </p:nvSpPr>
          <p:spPr bwMode="auto">
            <a:xfrm flipV="1">
              <a:off x="300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Line 31"/>
            <p:cNvSpPr>
              <a:spLocks noChangeShapeType="1"/>
            </p:cNvSpPr>
            <p:nvPr/>
          </p:nvSpPr>
          <p:spPr bwMode="auto">
            <a:xfrm flipV="1">
              <a:off x="320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0" name="Line 32"/>
            <p:cNvSpPr>
              <a:spLocks noChangeShapeType="1"/>
            </p:cNvSpPr>
            <p:nvPr/>
          </p:nvSpPr>
          <p:spPr bwMode="auto">
            <a:xfrm flipV="1">
              <a:off x="320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33"/>
            <p:cNvSpPr>
              <a:spLocks noChangeShapeType="1"/>
            </p:cNvSpPr>
            <p:nvPr/>
          </p:nvSpPr>
          <p:spPr bwMode="auto">
            <a:xfrm flipV="1">
              <a:off x="339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Line 34"/>
            <p:cNvSpPr>
              <a:spLocks noChangeShapeType="1"/>
            </p:cNvSpPr>
            <p:nvPr/>
          </p:nvSpPr>
          <p:spPr bwMode="auto">
            <a:xfrm flipV="1">
              <a:off x="339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3" name="Line 35"/>
            <p:cNvSpPr>
              <a:spLocks noChangeShapeType="1"/>
            </p:cNvSpPr>
            <p:nvPr/>
          </p:nvSpPr>
          <p:spPr bwMode="auto">
            <a:xfrm flipV="1">
              <a:off x="358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36"/>
            <p:cNvSpPr>
              <a:spLocks noChangeShapeType="1"/>
            </p:cNvSpPr>
            <p:nvPr/>
          </p:nvSpPr>
          <p:spPr bwMode="auto">
            <a:xfrm flipV="1">
              <a:off x="359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Line 37"/>
            <p:cNvSpPr>
              <a:spLocks noChangeShapeType="1"/>
            </p:cNvSpPr>
            <p:nvPr/>
          </p:nvSpPr>
          <p:spPr bwMode="auto">
            <a:xfrm flipV="1">
              <a:off x="378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6" name="Line 38"/>
            <p:cNvSpPr>
              <a:spLocks noChangeShapeType="1"/>
            </p:cNvSpPr>
            <p:nvPr/>
          </p:nvSpPr>
          <p:spPr bwMode="auto">
            <a:xfrm flipV="1">
              <a:off x="378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Line 39"/>
            <p:cNvSpPr>
              <a:spLocks noChangeShapeType="1"/>
            </p:cNvSpPr>
            <p:nvPr/>
          </p:nvSpPr>
          <p:spPr bwMode="auto">
            <a:xfrm flipV="1">
              <a:off x="397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Line 40"/>
            <p:cNvSpPr>
              <a:spLocks noChangeShapeType="1"/>
            </p:cNvSpPr>
            <p:nvPr/>
          </p:nvSpPr>
          <p:spPr bwMode="auto">
            <a:xfrm flipV="1">
              <a:off x="397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9" name="Line 41"/>
            <p:cNvSpPr>
              <a:spLocks noChangeShapeType="1"/>
            </p:cNvSpPr>
            <p:nvPr/>
          </p:nvSpPr>
          <p:spPr bwMode="auto">
            <a:xfrm>
              <a:off x="684" y="374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0" name="Line 42"/>
            <p:cNvSpPr>
              <a:spLocks noChangeShapeType="1"/>
            </p:cNvSpPr>
            <p:nvPr/>
          </p:nvSpPr>
          <p:spPr bwMode="auto">
            <a:xfrm>
              <a:off x="684" y="374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1" name="Line 43"/>
            <p:cNvSpPr>
              <a:spLocks noChangeShapeType="1"/>
            </p:cNvSpPr>
            <p:nvPr/>
          </p:nvSpPr>
          <p:spPr bwMode="auto">
            <a:xfrm>
              <a:off x="684" y="356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Line 44"/>
            <p:cNvSpPr>
              <a:spLocks noChangeShapeType="1"/>
            </p:cNvSpPr>
            <p:nvPr/>
          </p:nvSpPr>
          <p:spPr bwMode="auto">
            <a:xfrm>
              <a:off x="684" y="357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3" name="Line 45"/>
            <p:cNvSpPr>
              <a:spLocks noChangeShapeType="1"/>
            </p:cNvSpPr>
            <p:nvPr/>
          </p:nvSpPr>
          <p:spPr bwMode="auto">
            <a:xfrm>
              <a:off x="684" y="339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Line 46"/>
            <p:cNvSpPr>
              <a:spLocks noChangeShapeType="1"/>
            </p:cNvSpPr>
            <p:nvPr/>
          </p:nvSpPr>
          <p:spPr bwMode="auto">
            <a:xfrm>
              <a:off x="684" y="339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5" name="Line 47"/>
            <p:cNvSpPr>
              <a:spLocks noChangeShapeType="1"/>
            </p:cNvSpPr>
            <p:nvPr/>
          </p:nvSpPr>
          <p:spPr bwMode="auto">
            <a:xfrm>
              <a:off x="684" y="322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6" name="Line 48"/>
            <p:cNvSpPr>
              <a:spLocks noChangeShapeType="1"/>
            </p:cNvSpPr>
            <p:nvPr/>
          </p:nvSpPr>
          <p:spPr bwMode="auto">
            <a:xfrm>
              <a:off x="684" y="322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7" name="Line 49"/>
            <p:cNvSpPr>
              <a:spLocks noChangeShapeType="1"/>
            </p:cNvSpPr>
            <p:nvPr/>
          </p:nvSpPr>
          <p:spPr bwMode="auto">
            <a:xfrm>
              <a:off x="684" y="304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8" name="Line 50"/>
            <p:cNvSpPr>
              <a:spLocks noChangeShapeType="1"/>
            </p:cNvSpPr>
            <p:nvPr/>
          </p:nvSpPr>
          <p:spPr bwMode="auto">
            <a:xfrm>
              <a:off x="684" y="305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9" name="Line 51"/>
            <p:cNvSpPr>
              <a:spLocks noChangeShapeType="1"/>
            </p:cNvSpPr>
            <p:nvPr/>
          </p:nvSpPr>
          <p:spPr bwMode="auto">
            <a:xfrm>
              <a:off x="684" y="287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0" name="Line 52"/>
            <p:cNvSpPr>
              <a:spLocks noChangeShapeType="1"/>
            </p:cNvSpPr>
            <p:nvPr/>
          </p:nvSpPr>
          <p:spPr bwMode="auto">
            <a:xfrm>
              <a:off x="684" y="287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1" name="Line 53"/>
            <p:cNvSpPr>
              <a:spLocks noChangeShapeType="1"/>
            </p:cNvSpPr>
            <p:nvPr/>
          </p:nvSpPr>
          <p:spPr bwMode="auto">
            <a:xfrm>
              <a:off x="684" y="269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2" name="Line 54"/>
            <p:cNvSpPr>
              <a:spLocks noChangeShapeType="1"/>
            </p:cNvSpPr>
            <p:nvPr/>
          </p:nvSpPr>
          <p:spPr bwMode="auto">
            <a:xfrm>
              <a:off x="684" y="270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3" name="Line 55"/>
            <p:cNvSpPr>
              <a:spLocks noChangeShapeType="1"/>
            </p:cNvSpPr>
            <p:nvPr/>
          </p:nvSpPr>
          <p:spPr bwMode="auto">
            <a:xfrm>
              <a:off x="684" y="252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Line 56"/>
            <p:cNvSpPr>
              <a:spLocks noChangeShapeType="1"/>
            </p:cNvSpPr>
            <p:nvPr/>
          </p:nvSpPr>
          <p:spPr bwMode="auto">
            <a:xfrm>
              <a:off x="684" y="253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5" name="Line 57"/>
            <p:cNvSpPr>
              <a:spLocks noChangeShapeType="1"/>
            </p:cNvSpPr>
            <p:nvPr/>
          </p:nvSpPr>
          <p:spPr bwMode="auto">
            <a:xfrm>
              <a:off x="684" y="235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Line 58"/>
            <p:cNvSpPr>
              <a:spLocks noChangeShapeType="1"/>
            </p:cNvSpPr>
            <p:nvPr/>
          </p:nvSpPr>
          <p:spPr bwMode="auto">
            <a:xfrm>
              <a:off x="684" y="235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7" name="Line 59"/>
            <p:cNvSpPr>
              <a:spLocks noChangeShapeType="1"/>
            </p:cNvSpPr>
            <p:nvPr/>
          </p:nvSpPr>
          <p:spPr bwMode="auto">
            <a:xfrm>
              <a:off x="684" y="217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Line 60"/>
            <p:cNvSpPr>
              <a:spLocks noChangeShapeType="1"/>
            </p:cNvSpPr>
            <p:nvPr/>
          </p:nvSpPr>
          <p:spPr bwMode="auto">
            <a:xfrm>
              <a:off x="684" y="218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9" name="Line 61"/>
            <p:cNvSpPr>
              <a:spLocks noChangeShapeType="1"/>
            </p:cNvSpPr>
            <p:nvPr/>
          </p:nvSpPr>
          <p:spPr bwMode="auto">
            <a:xfrm>
              <a:off x="684" y="200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Line 62"/>
            <p:cNvSpPr>
              <a:spLocks noChangeShapeType="1"/>
            </p:cNvSpPr>
            <p:nvPr/>
          </p:nvSpPr>
          <p:spPr bwMode="auto">
            <a:xfrm>
              <a:off x="684" y="201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1" name="Line 63"/>
            <p:cNvSpPr>
              <a:spLocks noChangeShapeType="1"/>
            </p:cNvSpPr>
            <p:nvPr/>
          </p:nvSpPr>
          <p:spPr bwMode="auto">
            <a:xfrm>
              <a:off x="684" y="183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Line 64"/>
            <p:cNvSpPr>
              <a:spLocks noChangeShapeType="1"/>
            </p:cNvSpPr>
            <p:nvPr/>
          </p:nvSpPr>
          <p:spPr bwMode="auto">
            <a:xfrm>
              <a:off x="684" y="183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3" name="Line 65"/>
            <p:cNvSpPr>
              <a:spLocks noChangeShapeType="1"/>
            </p:cNvSpPr>
            <p:nvPr/>
          </p:nvSpPr>
          <p:spPr bwMode="auto">
            <a:xfrm>
              <a:off x="684" y="165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Line 66"/>
            <p:cNvSpPr>
              <a:spLocks noChangeShapeType="1"/>
            </p:cNvSpPr>
            <p:nvPr/>
          </p:nvSpPr>
          <p:spPr bwMode="auto">
            <a:xfrm>
              <a:off x="684" y="166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5" name="Rectangle 67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2136" name="Line 68"/>
            <p:cNvSpPr>
              <a:spLocks noChangeShapeType="1"/>
            </p:cNvSpPr>
            <p:nvPr/>
          </p:nvSpPr>
          <p:spPr bwMode="auto">
            <a:xfrm>
              <a:off x="107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7" name="Line 70"/>
            <p:cNvSpPr>
              <a:spLocks noChangeShapeType="1"/>
            </p:cNvSpPr>
            <p:nvPr/>
          </p:nvSpPr>
          <p:spPr bwMode="auto">
            <a:xfrm>
              <a:off x="146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Line 72"/>
            <p:cNvSpPr>
              <a:spLocks noChangeShapeType="1"/>
            </p:cNvSpPr>
            <p:nvPr/>
          </p:nvSpPr>
          <p:spPr bwMode="auto">
            <a:xfrm>
              <a:off x="1846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9" name="Line 74"/>
            <p:cNvSpPr>
              <a:spLocks noChangeShapeType="1"/>
            </p:cNvSpPr>
            <p:nvPr/>
          </p:nvSpPr>
          <p:spPr bwMode="auto">
            <a:xfrm>
              <a:off x="2233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Line 76"/>
            <p:cNvSpPr>
              <a:spLocks noChangeShapeType="1"/>
            </p:cNvSpPr>
            <p:nvPr/>
          </p:nvSpPr>
          <p:spPr bwMode="auto">
            <a:xfrm>
              <a:off x="2622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1" name="Line 78"/>
            <p:cNvSpPr>
              <a:spLocks noChangeShapeType="1"/>
            </p:cNvSpPr>
            <p:nvPr/>
          </p:nvSpPr>
          <p:spPr bwMode="auto">
            <a:xfrm>
              <a:off x="3009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2" name="Line 80"/>
            <p:cNvSpPr>
              <a:spLocks noChangeShapeType="1"/>
            </p:cNvSpPr>
            <p:nvPr/>
          </p:nvSpPr>
          <p:spPr bwMode="auto">
            <a:xfrm>
              <a:off x="339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Line 82"/>
            <p:cNvSpPr>
              <a:spLocks noChangeShapeType="1"/>
            </p:cNvSpPr>
            <p:nvPr/>
          </p:nvSpPr>
          <p:spPr bwMode="auto">
            <a:xfrm>
              <a:off x="378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4" name="Line 85"/>
            <p:cNvSpPr>
              <a:spLocks noChangeShapeType="1"/>
            </p:cNvSpPr>
            <p:nvPr/>
          </p:nvSpPr>
          <p:spPr bwMode="auto">
            <a:xfrm>
              <a:off x="663" y="357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Line 87"/>
            <p:cNvSpPr>
              <a:spLocks noChangeShapeType="1"/>
            </p:cNvSpPr>
            <p:nvPr/>
          </p:nvSpPr>
          <p:spPr bwMode="auto">
            <a:xfrm>
              <a:off x="663" y="3227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6" name="Line 89"/>
            <p:cNvSpPr>
              <a:spLocks noChangeShapeType="1"/>
            </p:cNvSpPr>
            <p:nvPr/>
          </p:nvSpPr>
          <p:spPr bwMode="auto">
            <a:xfrm>
              <a:off x="663" y="287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7" name="Line 91"/>
            <p:cNvSpPr>
              <a:spLocks noChangeShapeType="1"/>
            </p:cNvSpPr>
            <p:nvPr/>
          </p:nvSpPr>
          <p:spPr bwMode="auto">
            <a:xfrm>
              <a:off x="663" y="253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8" name="Line 93"/>
            <p:cNvSpPr>
              <a:spLocks noChangeShapeType="1"/>
            </p:cNvSpPr>
            <p:nvPr/>
          </p:nvSpPr>
          <p:spPr bwMode="auto">
            <a:xfrm>
              <a:off x="663" y="2182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9" name="Line 95"/>
            <p:cNvSpPr>
              <a:spLocks noChangeShapeType="1"/>
            </p:cNvSpPr>
            <p:nvPr/>
          </p:nvSpPr>
          <p:spPr bwMode="auto">
            <a:xfrm>
              <a:off x="663" y="183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0" name="Rectangle 96"/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00" name="Right Triangle 99"/>
          <p:cNvSpPr/>
          <p:nvPr/>
        </p:nvSpPr>
        <p:spPr>
          <a:xfrm flipH="1">
            <a:off x="296863" y="2806700"/>
            <a:ext cx="4216400" cy="3327400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9" name="Right Triangle 98"/>
          <p:cNvSpPr/>
          <p:nvPr/>
        </p:nvSpPr>
        <p:spPr>
          <a:xfrm flipH="1">
            <a:off x="276225" y="3648075"/>
            <a:ext cx="3163888" cy="2478088"/>
          </a:xfrm>
          <a:prstGeom prst="rtTriangle">
            <a:avLst/>
          </a:prstGeom>
          <a:solidFill>
            <a:srgbClr val="FFFF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1" name="Right Triangle 100"/>
          <p:cNvSpPr/>
          <p:nvPr/>
        </p:nvSpPr>
        <p:spPr>
          <a:xfrm flipH="1">
            <a:off x="311150" y="4460875"/>
            <a:ext cx="2084388" cy="1673225"/>
          </a:xfrm>
          <a:prstGeom prst="rtTriangle">
            <a:avLst/>
          </a:prstGeom>
          <a:solidFill>
            <a:srgbClr val="FF00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2" name="Right Triangle 101"/>
          <p:cNvSpPr/>
          <p:nvPr/>
        </p:nvSpPr>
        <p:spPr>
          <a:xfrm flipH="1">
            <a:off x="319088" y="5287963"/>
            <a:ext cx="1016000" cy="827087"/>
          </a:xfrm>
          <a:prstGeom prst="rtTriangle">
            <a:avLst/>
          </a:prstGeom>
          <a:solidFill>
            <a:srgbClr val="00B0F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26" name="Object 97"/>
          <p:cNvGraphicFramePr>
            <a:graphicFrameLocks noChangeAspect="1"/>
          </p:cNvGraphicFramePr>
          <p:nvPr/>
        </p:nvGraphicFramePr>
        <p:xfrm>
          <a:off x="588963" y="5264150"/>
          <a:ext cx="3349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1026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5264150"/>
                        <a:ext cx="334962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8"/>
          <p:cNvGraphicFramePr>
            <a:graphicFrameLocks noChangeAspect="1"/>
          </p:cNvGraphicFramePr>
          <p:nvPr/>
        </p:nvGraphicFramePr>
        <p:xfrm>
          <a:off x="1323975" y="4549775"/>
          <a:ext cx="5064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90440" imgH="177480" progId="Equation.DSMT4">
                  <p:embed/>
                </p:oleObj>
              </mc:Choice>
              <mc:Fallback>
                <p:oleObj name="Equation" r:id="rId6" imgW="190440" imgH="177480" progId="Equation.DSMT4">
                  <p:embed/>
                  <p:pic>
                    <p:nvPicPr>
                      <p:cNvPr id="1027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4549775"/>
                        <a:ext cx="506413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99"/>
          <p:cNvGraphicFramePr>
            <a:graphicFrameLocks noChangeAspect="1"/>
          </p:cNvGraphicFramePr>
          <p:nvPr/>
        </p:nvGraphicFramePr>
        <p:xfrm>
          <a:off x="2320925" y="3843338"/>
          <a:ext cx="409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90440" imgH="177480" progId="Equation.DSMT4">
                  <p:embed/>
                </p:oleObj>
              </mc:Choice>
              <mc:Fallback>
                <p:oleObj name="Equation" r:id="rId8" imgW="190440" imgH="177480" progId="Equation.DSMT4">
                  <p:embed/>
                  <p:pic>
                    <p:nvPicPr>
                      <p:cNvPr id="1028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843338"/>
                        <a:ext cx="409575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00"/>
          <p:cNvGraphicFramePr>
            <a:graphicFrameLocks noChangeAspect="1"/>
          </p:cNvGraphicFramePr>
          <p:nvPr/>
        </p:nvGraphicFramePr>
        <p:xfrm>
          <a:off x="3187700" y="3163888"/>
          <a:ext cx="4619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215640" imgH="177480" progId="Equation.DSMT4">
                  <p:embed/>
                </p:oleObj>
              </mc:Choice>
              <mc:Fallback>
                <p:oleObj name="Equation" r:id="rId10" imgW="215640" imgH="177480" progId="Equation.DSMT4">
                  <p:embed/>
                  <p:pic>
                    <p:nvPicPr>
                      <p:cNvPr id="1029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3163888"/>
                        <a:ext cx="4619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01"/>
          <p:cNvGraphicFramePr>
            <a:graphicFrameLocks noChangeAspect="1"/>
          </p:cNvGraphicFramePr>
          <p:nvPr/>
        </p:nvGraphicFramePr>
        <p:xfrm>
          <a:off x="3130550" y="6134100"/>
          <a:ext cx="4079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90440" imgH="177480" progId="Equation.DSMT4">
                  <p:embed/>
                </p:oleObj>
              </mc:Choice>
              <mc:Fallback>
                <p:oleObj name="Equation" r:id="rId12" imgW="190440" imgH="177480" progId="Equation.DSMT4">
                  <p:embed/>
                  <p:pic>
                    <p:nvPicPr>
                      <p:cNvPr id="103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6134100"/>
                        <a:ext cx="407988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02"/>
          <p:cNvGraphicFramePr>
            <a:graphicFrameLocks noChangeAspect="1"/>
          </p:cNvGraphicFramePr>
          <p:nvPr/>
        </p:nvGraphicFramePr>
        <p:xfrm>
          <a:off x="2255838" y="6151563"/>
          <a:ext cx="407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90440" imgH="164880" progId="Equation.DSMT4">
                  <p:embed/>
                </p:oleObj>
              </mc:Choice>
              <mc:Fallback>
                <p:oleObj name="Equation" r:id="rId14" imgW="190440" imgH="164880" progId="Equation.DSMT4">
                  <p:embed/>
                  <p:pic>
                    <p:nvPicPr>
                      <p:cNvPr id="1031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6151563"/>
                        <a:ext cx="407987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03"/>
          <p:cNvGraphicFramePr>
            <a:graphicFrameLocks noChangeAspect="1"/>
          </p:cNvGraphicFramePr>
          <p:nvPr/>
        </p:nvGraphicFramePr>
        <p:xfrm>
          <a:off x="1590675" y="6175375"/>
          <a:ext cx="2444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14120" imgH="177480" progId="Equation.DSMT4">
                  <p:embed/>
                </p:oleObj>
              </mc:Choice>
              <mc:Fallback>
                <p:oleObj name="Equation" r:id="rId16" imgW="114120" imgH="177480" progId="Equation.DSMT4">
                  <p:embed/>
                  <p:pic>
                    <p:nvPicPr>
                      <p:cNvPr id="1032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6175375"/>
                        <a:ext cx="244475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04"/>
          <p:cNvGraphicFramePr>
            <a:graphicFrameLocks noChangeAspect="1"/>
          </p:cNvGraphicFramePr>
          <p:nvPr/>
        </p:nvGraphicFramePr>
        <p:xfrm>
          <a:off x="744538" y="6162675"/>
          <a:ext cx="27146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1033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6162675"/>
                        <a:ext cx="271462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5-Point Star 110"/>
          <p:cNvSpPr/>
          <p:nvPr/>
        </p:nvSpPr>
        <p:spPr>
          <a:xfrm>
            <a:off x="576263" y="5867400"/>
            <a:ext cx="214312" cy="21431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47" name="TextBox 112"/>
          <p:cNvSpPr txBox="1">
            <a:spLocks noChangeArrowheads="1"/>
          </p:cNvSpPr>
          <p:nvPr/>
        </p:nvSpPr>
        <p:spPr bwMode="auto">
          <a:xfrm>
            <a:off x="5805488" y="2433638"/>
            <a:ext cx="22177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Measure the angle:</a:t>
            </a:r>
          </a:p>
        </p:txBody>
      </p:sp>
      <p:sp>
        <p:nvSpPr>
          <p:cNvPr id="114" name="5-Point Star 113"/>
          <p:cNvSpPr/>
          <p:nvPr/>
        </p:nvSpPr>
        <p:spPr>
          <a:xfrm>
            <a:off x="5956300" y="2841625"/>
            <a:ext cx="504825" cy="4730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4" name="Object 105"/>
          <p:cNvGraphicFramePr>
            <a:graphicFrameLocks noChangeAspect="1"/>
          </p:cNvGraphicFramePr>
          <p:nvPr/>
        </p:nvGraphicFramePr>
        <p:xfrm>
          <a:off x="6616700" y="2836863"/>
          <a:ext cx="12477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583920" imgH="215640" progId="Equation.DSMT4">
                  <p:embed/>
                </p:oleObj>
              </mc:Choice>
              <mc:Fallback>
                <p:oleObj name="Equation" r:id="rId20" imgW="583920" imgH="215640" progId="Equation.DSMT4">
                  <p:embed/>
                  <p:pic>
                    <p:nvPicPr>
                      <p:cNvPr id="1034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2836863"/>
                        <a:ext cx="1247775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06"/>
          <p:cNvGraphicFramePr>
            <a:graphicFrameLocks noChangeAspect="1"/>
          </p:cNvGraphicFramePr>
          <p:nvPr/>
        </p:nvGraphicFramePr>
        <p:xfrm>
          <a:off x="6288088" y="3856038"/>
          <a:ext cx="12747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596880" imgH="215640" progId="Equation.DSMT4">
                  <p:embed/>
                </p:oleObj>
              </mc:Choice>
              <mc:Fallback>
                <p:oleObj name="Equation" r:id="rId22" imgW="596880" imgH="215640" progId="Equation.DSMT4">
                  <p:embed/>
                  <p:pic>
                    <p:nvPicPr>
                      <p:cNvPr id="1035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3856038"/>
                        <a:ext cx="1274762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07"/>
          <p:cNvGraphicFramePr>
            <a:graphicFrameLocks noChangeAspect="1"/>
          </p:cNvGraphicFramePr>
          <p:nvPr/>
        </p:nvGraphicFramePr>
        <p:xfrm>
          <a:off x="5727700" y="3971925"/>
          <a:ext cx="5715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266400" imgH="152280" progId="Equation.DSMT4">
                  <p:embed/>
                </p:oleObj>
              </mc:Choice>
              <mc:Fallback>
                <p:oleObj name="Equation" r:id="rId24" imgW="266400" imgH="152280" progId="Equation.DSMT4">
                  <p:embed/>
                  <p:pic>
                    <p:nvPicPr>
                      <p:cNvPr id="1036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3971925"/>
                        <a:ext cx="571500" cy="331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08"/>
          <p:cNvGraphicFramePr>
            <a:graphicFrameLocks noChangeAspect="1"/>
          </p:cNvGraphicFramePr>
          <p:nvPr/>
        </p:nvGraphicFramePr>
        <p:xfrm>
          <a:off x="7550150" y="3944938"/>
          <a:ext cx="8937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419040" imgH="177480" progId="Equation.DSMT4">
                  <p:embed/>
                </p:oleObj>
              </mc:Choice>
              <mc:Fallback>
                <p:oleObj name="Equation" r:id="rId26" imgW="419040" imgH="177480" progId="Equation.DSMT4">
                  <p:embed/>
                  <p:pic>
                    <p:nvPicPr>
                      <p:cNvPr id="1037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150" y="3944938"/>
                        <a:ext cx="8937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118"/>
          <p:cNvSpPr txBox="1">
            <a:spLocks noChangeArrowheads="1"/>
          </p:cNvSpPr>
          <p:nvPr/>
        </p:nvSpPr>
        <p:spPr bwMode="auto">
          <a:xfrm>
            <a:off x="5146675" y="4578350"/>
            <a:ext cx="38989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When you “</a:t>
            </a:r>
            <a:r>
              <a:rPr lang="en-CA" sz="2100">
                <a:solidFill>
                  <a:srgbClr val="FF0000"/>
                </a:solidFill>
                <a:latin typeface="Gill Sans MT" pitchFamily="34" charset="0"/>
              </a:rPr>
              <a:t>Cos</a:t>
            </a:r>
            <a:r>
              <a:rPr lang="en-CA" sz="2100">
                <a:latin typeface="Gill Sans MT" pitchFamily="34" charset="0"/>
              </a:rPr>
              <a:t>” the angle, it will </a:t>
            </a:r>
          </a:p>
          <a:p>
            <a:pPr eaLnBrk="1" hangingPunct="1"/>
            <a:r>
              <a:rPr lang="en-CA" sz="2100">
                <a:latin typeface="Gill Sans MT" pitchFamily="34" charset="0"/>
              </a:rPr>
              <a:t>be equal to the </a:t>
            </a:r>
            <a:r>
              <a:rPr lang="en-CA" sz="2100">
                <a:solidFill>
                  <a:srgbClr val="FF0000"/>
                </a:solidFill>
                <a:latin typeface="Gill Sans MT" pitchFamily="34" charset="0"/>
              </a:rPr>
              <a:t>RATIO</a:t>
            </a:r>
            <a:r>
              <a:rPr lang="en-CA" sz="2100">
                <a:latin typeface="Gill Sans MT" pitchFamily="34" charset="0"/>
              </a:rPr>
              <a:t> of the</a:t>
            </a:r>
            <a:br>
              <a:rPr lang="en-CA" sz="2100">
                <a:latin typeface="Gill Sans MT" pitchFamily="34" charset="0"/>
              </a:rPr>
            </a:br>
            <a:r>
              <a:rPr lang="en-CA" sz="2100">
                <a:latin typeface="Gill Sans MT" pitchFamily="34" charset="0"/>
              </a:rPr>
              <a:t>Adjacent side divided by the </a:t>
            </a:r>
          </a:p>
          <a:p>
            <a:pPr eaLnBrk="1" hangingPunct="1"/>
            <a:r>
              <a:rPr lang="en-CA" sz="2100">
                <a:latin typeface="Gill Sans MT" pitchFamily="34" charset="0"/>
              </a:rPr>
              <a:t>Hypotenuse</a:t>
            </a:r>
          </a:p>
        </p:txBody>
      </p:sp>
    </p:spTree>
    <p:extLst>
      <p:ext uri="{BB962C8B-B14F-4D97-AF65-F5344CB8AC3E}">
        <p14:creationId xmlns:p14="http://schemas.microsoft.com/office/powerpoint/2010/main" val="306250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101" grpId="0" animBg="1"/>
      <p:bldP spid="102" grpId="0" animBg="1"/>
      <p:bldP spid="111" grpId="0" animBg="1"/>
      <p:bldP spid="1047" grpId="0"/>
      <p:bldP spid="114" grpId="0" animBg="1"/>
      <p:bldP spid="10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5025"/>
          </a:xfrm>
        </p:spPr>
        <p:txBody>
          <a:bodyPr/>
          <a:lstStyle/>
          <a:p>
            <a:pPr eaLnBrk="1" hangingPunct="1"/>
            <a:r>
              <a:rPr lang="en-CA"/>
              <a:t>How to Use the Tangent Function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14400"/>
          </a:xfrm>
        </p:spPr>
        <p:txBody>
          <a:bodyPr/>
          <a:lstStyle/>
          <a:p>
            <a:pPr eaLnBrk="1" hangingPunct="1"/>
            <a:r>
              <a:rPr lang="en-CA"/>
              <a:t>The tangent function is equal to the Opposite side divided by the adjacent side</a:t>
            </a:r>
          </a:p>
          <a:p>
            <a:pPr eaLnBrk="1" hangingPunct="1"/>
            <a:endParaRPr lang="en-CA"/>
          </a:p>
        </p:txBody>
      </p:sp>
      <p:sp>
        <p:nvSpPr>
          <p:cNvPr id="4" name="Right Triangle 3"/>
          <p:cNvSpPr/>
          <p:nvPr/>
        </p:nvSpPr>
        <p:spPr>
          <a:xfrm flipH="1">
            <a:off x="1214438" y="3530600"/>
            <a:ext cx="2089150" cy="150653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3082925" y="4808538"/>
            <a:ext cx="217488" cy="2317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319463" y="4030663"/>
          <a:ext cx="84296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393480" imgH="177480" progId="Equation.DSMT4">
                  <p:embed/>
                </p:oleObj>
              </mc:Choice>
              <mc:Fallback>
                <p:oleObj name="Equation" r:id="rId4" imgW="393480" imgH="17748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4030663"/>
                        <a:ext cx="842962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025650" y="5059363"/>
          <a:ext cx="4079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90440" imgH="177480" progId="Equation.DSMT4">
                  <p:embed/>
                </p:oleObj>
              </mc:Choice>
              <mc:Fallback>
                <p:oleObj name="Equation" r:id="rId6" imgW="190440" imgH="17748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5059363"/>
                        <a:ext cx="407988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565275" y="4713288"/>
          <a:ext cx="39211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253800" imgH="215640" progId="Equation.DSMT4">
                  <p:embed/>
                </p:oleObj>
              </mc:Choice>
              <mc:Fallback>
                <p:oleObj name="Equation" r:id="rId8" imgW="253800" imgH="21564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4713288"/>
                        <a:ext cx="392113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342188" y="481013"/>
          <a:ext cx="10334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482400" imgH="253800" progId="Equation.DSMT4">
                  <p:embed/>
                </p:oleObj>
              </mc:Choice>
              <mc:Fallback>
                <p:oleObj name="Equation" r:id="rId10" imgW="482400" imgH="25380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8" y="481013"/>
                        <a:ext cx="1033462" cy="550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375150" y="3476625"/>
          <a:ext cx="16049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749160" imgH="304560" progId="Equation.DSMT4">
                  <p:embed/>
                </p:oleObj>
              </mc:Choice>
              <mc:Fallback>
                <p:oleObj name="Equation" r:id="rId12" imgW="749160" imgH="304560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3476625"/>
                        <a:ext cx="16049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8"/>
          <p:cNvGraphicFramePr>
            <a:graphicFrameLocks noChangeAspect="1"/>
          </p:cNvGraphicFramePr>
          <p:nvPr/>
        </p:nvGraphicFramePr>
        <p:xfrm>
          <a:off x="6048375" y="3308350"/>
          <a:ext cx="9239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431640" imgH="431640" progId="Equation.DSMT4">
                  <p:embed/>
                </p:oleObj>
              </mc:Choice>
              <mc:Fallback>
                <p:oleObj name="Equation" r:id="rId14" imgW="431640" imgH="431640" progId="Equation.DSMT4">
                  <p:embed/>
                  <p:pic>
                    <p:nvPicPr>
                      <p:cNvPr id="205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75" y="3308350"/>
                        <a:ext cx="9239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eft Brace 16"/>
          <p:cNvSpPr/>
          <p:nvPr/>
        </p:nvSpPr>
        <p:spPr>
          <a:xfrm rot="16200000">
            <a:off x="6288882" y="3791744"/>
            <a:ext cx="420687" cy="942975"/>
          </a:xfrm>
          <a:prstGeom prst="leftBrace">
            <a:avLst>
              <a:gd name="adj1" fmla="val 46264"/>
              <a:gd name="adj2" fmla="val 48462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Left Brace 17"/>
          <p:cNvSpPr/>
          <p:nvPr/>
        </p:nvSpPr>
        <p:spPr>
          <a:xfrm rot="16200000">
            <a:off x="5138738" y="3844925"/>
            <a:ext cx="282575" cy="625475"/>
          </a:xfrm>
          <a:prstGeom prst="leftBrace">
            <a:avLst>
              <a:gd name="adj1" fmla="val 46264"/>
              <a:gd name="adj2" fmla="val 5076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64" name="TextBox 18"/>
          <p:cNvSpPr txBox="1">
            <a:spLocks noChangeArrowheads="1"/>
          </p:cNvSpPr>
          <p:nvPr/>
        </p:nvSpPr>
        <p:spPr bwMode="auto">
          <a:xfrm>
            <a:off x="6115050" y="4386263"/>
            <a:ext cx="787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200">
                <a:latin typeface="Gill Sans MT" pitchFamily="34" charset="0"/>
              </a:rPr>
              <a:t>Ratio</a:t>
            </a:r>
          </a:p>
        </p:txBody>
      </p:sp>
      <p:sp>
        <p:nvSpPr>
          <p:cNvPr id="2065" name="TextBox 19"/>
          <p:cNvSpPr txBox="1">
            <a:spLocks noChangeArrowheads="1"/>
          </p:cNvSpPr>
          <p:nvPr/>
        </p:nvSpPr>
        <p:spPr bwMode="auto">
          <a:xfrm>
            <a:off x="4887913" y="4191000"/>
            <a:ext cx="830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200">
                <a:latin typeface="Gill Sans MT" pitchFamily="34" charset="0"/>
              </a:rPr>
              <a:t>Angle</a:t>
            </a:r>
          </a:p>
        </p:txBody>
      </p:sp>
      <p:graphicFrame>
        <p:nvGraphicFramePr>
          <p:cNvPr id="2056" name="Object 9"/>
          <p:cNvGraphicFramePr>
            <a:graphicFrameLocks noChangeAspect="1"/>
          </p:cNvGraphicFramePr>
          <p:nvPr/>
        </p:nvGraphicFramePr>
        <p:xfrm>
          <a:off x="4835525" y="4989513"/>
          <a:ext cx="11430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533160" imgH="177480" progId="Equation.DSMT4">
                  <p:embed/>
                </p:oleObj>
              </mc:Choice>
              <mc:Fallback>
                <p:oleObj name="Equation" r:id="rId16" imgW="533160" imgH="177480" progId="Equation.DSMT4">
                  <p:embed/>
                  <p:pic>
                    <p:nvPicPr>
                      <p:cNvPr id="205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4989513"/>
                        <a:ext cx="114300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0"/>
          <p:cNvGraphicFramePr>
            <a:graphicFrameLocks noChangeAspect="1"/>
          </p:cNvGraphicFramePr>
          <p:nvPr/>
        </p:nvGraphicFramePr>
        <p:xfrm>
          <a:off x="6042025" y="5014913"/>
          <a:ext cx="8445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393480" imgH="177480" progId="Equation.DSMT4">
                  <p:embed/>
                </p:oleObj>
              </mc:Choice>
              <mc:Fallback>
                <p:oleObj name="Equation" r:id="rId18" imgW="393480" imgH="177480" progId="Equation.DSMT4">
                  <p:embed/>
                  <p:pic>
                    <p:nvPicPr>
                      <p:cNvPr id="205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5014913"/>
                        <a:ext cx="84455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Content Placeholder 2"/>
          <p:cNvSpPr txBox="1">
            <a:spLocks/>
          </p:cNvSpPr>
          <p:nvPr/>
        </p:nvSpPr>
        <p:spPr bwMode="auto">
          <a:xfrm>
            <a:off x="550863" y="551815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en-CA" sz="2600">
                <a:latin typeface="Gill Sans MT" pitchFamily="34" charset="0"/>
              </a:rPr>
              <a:t>The tangent function can be used to find missing sides when an angle is given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en-CA" sz="2600">
              <a:latin typeface="Gill Sans MT" pitchFamily="34" charset="0"/>
            </a:endParaRPr>
          </a:p>
        </p:txBody>
      </p:sp>
      <p:graphicFrame>
        <p:nvGraphicFramePr>
          <p:cNvPr id="19" name="Object 19"/>
          <p:cNvGraphicFramePr>
            <a:graphicFrameLocks noChangeAspect="1"/>
          </p:cNvGraphicFramePr>
          <p:nvPr/>
        </p:nvGraphicFramePr>
        <p:xfrm>
          <a:off x="2703513" y="2166938"/>
          <a:ext cx="243522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1143000" imgH="457200" progId="Equation.DSMT4">
                  <p:embed/>
                </p:oleObj>
              </mc:Choice>
              <mc:Fallback>
                <p:oleObj name="Equation" r:id="rId20" imgW="1143000" imgH="457200" progId="Equation.DSMT4">
                  <p:embed/>
                  <p:pic>
                    <p:nvPicPr>
                      <p:cNvPr id="1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3" y="2166938"/>
                        <a:ext cx="2435225" cy="9731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30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9" grpId="0" animBg="1"/>
      <p:bldP spid="17" grpId="0" animBg="1"/>
      <p:bldP spid="18" grpId="0" animBg="1"/>
      <p:bldP spid="2064" grpId="0"/>
      <p:bldP spid="2065" grpId="0"/>
      <p:bldP spid="20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eaLnBrk="1" hangingPunct="1"/>
            <a:r>
              <a:rPr lang="en-CA" dirty="0"/>
              <a:t>SOH-CAH-TOA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50813" y="3494088"/>
          <a:ext cx="27924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358640" imgH="457200" progId="Equation.DSMT4">
                  <p:embed/>
                </p:oleObj>
              </mc:Choice>
              <mc:Fallback>
                <p:oleObj name="Equation" r:id="rId4" imgW="1358640" imgH="4572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3494088"/>
                        <a:ext cx="2792412" cy="939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3252788" y="3486150"/>
          <a:ext cx="28178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371600" imgH="457200" progId="Equation.DSMT4">
                  <p:embed/>
                </p:oleObj>
              </mc:Choice>
              <mc:Fallback>
                <p:oleObj name="Equation" r:id="rId6" imgW="1371600" imgH="457200" progId="Equation.DSMT4">
                  <p:embed/>
                  <p:pic>
                    <p:nvPicPr>
                      <p:cNvPr id="34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788" y="3486150"/>
                        <a:ext cx="2817812" cy="939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6386513" y="3478213"/>
          <a:ext cx="24796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206360" imgH="457200" progId="Equation.DSMT4">
                  <p:embed/>
                </p:oleObj>
              </mc:Choice>
              <mc:Fallback>
                <p:oleObj name="Equation" r:id="rId8" imgW="1206360" imgH="457200" progId="Equation.DSMT4">
                  <p:embed/>
                  <p:pic>
                    <p:nvPicPr>
                      <p:cNvPr id="348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3478213"/>
                        <a:ext cx="2479675" cy="939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921768"/>
          </a:xfrm>
        </p:spPr>
        <p:txBody>
          <a:bodyPr>
            <a:normAutofit/>
          </a:bodyPr>
          <a:lstStyle/>
          <a:p>
            <a:pPr eaLnBrk="1" hangingPunct="1"/>
            <a:r>
              <a:rPr lang="en-CA"/>
              <a:t>The Trig. Function used should depend on which sides of a R.T. you are given</a:t>
            </a:r>
          </a:p>
          <a:p>
            <a:pPr eaLnBrk="1" hangingPunct="1">
              <a:buFont typeface="Wingdings 3" pitchFamily="18" charset="2"/>
              <a:buNone/>
            </a:pPr>
            <a:endParaRPr lang="en-CA"/>
          </a:p>
          <a:p>
            <a:pPr eaLnBrk="1" hangingPunct="1"/>
            <a:r>
              <a:rPr lang="en-CA"/>
              <a:t>SOH-CAH-TOA</a:t>
            </a:r>
          </a:p>
        </p:txBody>
      </p:sp>
    </p:spTree>
    <p:extLst>
      <p:ext uri="{BB962C8B-B14F-4D97-AF65-F5344CB8AC3E}">
        <p14:creationId xmlns:p14="http://schemas.microsoft.com/office/powerpoint/2010/main" val="292666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9hch61"/>
  <p:tag name="ISPRING_RESOURCE_PATHS_HASH" val="6c6277e475342a88f9359975c1e8cba7887de4"/>
  <p:tag name="ISPRING_RESOURCE_PATHS_HASH_2" val="8628c59dd3e1b3891edf2b9c3e17885a012cd9b"/>
  <p:tag name="ISPRING_RESOURCE_PATHS_HASH_PRESENTER" val="a5cba8e09a459520e73b25c59c135385da6aae4"/>
  <p:tag name="ISPRING_PRESENTATION_COURSE_TITLE" val="Section 6.1 Basic Trigonometric Functions"/>
  <p:tag name="ISPRING_LMS_API_VERSION" val="SCORM 1.2"/>
  <p:tag name="ISPRING_ULTRA_SCORM_COURSE_ID" val="D465E135-FB76-4D50-AD39-EE4635AC718E"/>
  <p:tag name="ISPRING_CMI5_LAUNCH_METHOD" val="any window"/>
  <p:tag name="ISPRING_SCORM_RATE_SLIDES" val="1"/>
  <p:tag name="ISPRINGCLOUDFOLDERID" val="1"/>
  <p:tag name="ISPRINGONLINEFOLDERID" val="1"/>
  <p:tag name="ISPRING_OUTPUT_FOLDER" val="[[&quot;\uFFFDʾ\&quot;{58857F64-F778-46F3-A3E4-9740F72F057B}&quot;,&quot;C:\\Users\\Danny\\OneDrive - SD41\\Website\\m9h&quot;]]"/>
  <p:tag name="ISPRING_SCORM_PASSING_SCORE" val="100.000000"/>
  <p:tag name="ISPRING_CURRENT_PLAYER_ID" val="universal-no-video"/>
  <p:tag name="ISPRING_PRESENTATION_TITLE" val="Section 6.1 Basic Trigonometric Functions"/>
  <p:tag name="ISPRING_FIRST_PUBLISH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522</TotalTime>
  <Words>741</Words>
  <Application>Microsoft Office PowerPoint</Application>
  <PresentationFormat>On-screen Show (4:3)</PresentationFormat>
  <Paragraphs>104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Century Schoolbook</vt:lpstr>
      <vt:lpstr>Gill Sans MT</vt:lpstr>
      <vt:lpstr>Wingdings</vt:lpstr>
      <vt:lpstr>Wingdings 2</vt:lpstr>
      <vt:lpstr>Wingdings 3</vt:lpstr>
      <vt:lpstr>Oriel</vt:lpstr>
      <vt:lpstr>Equation</vt:lpstr>
      <vt:lpstr>6.1 Basic Trigonometric Functions Sine, Cosine, and tangent</vt:lpstr>
      <vt:lpstr>What is Trigonometry?</vt:lpstr>
      <vt:lpstr>II) Naming Sides of a Right Triangle</vt:lpstr>
      <vt:lpstr>III) Tangent Ratio</vt:lpstr>
      <vt:lpstr>What is Sine and Cosine?</vt:lpstr>
      <vt:lpstr>II) Sine Ratio</vt:lpstr>
      <vt:lpstr>III) Cosine Ratio</vt:lpstr>
      <vt:lpstr>How to Use the Tangent Function</vt:lpstr>
      <vt:lpstr>SOH-CAH-TOA</vt:lpstr>
      <vt:lpstr>Ex: Find the missing sides to 2 decimal places using Tangent</vt:lpstr>
      <vt:lpstr>Ex: Find the missing sides to 2 decimal places</vt:lpstr>
      <vt:lpstr>Ex: Find the missing sides to 2 decimal places</vt:lpstr>
      <vt:lpstr>PowerPoint Presentation</vt:lpstr>
      <vt:lpstr>IV) Finding Angles Using Tan. Function</vt:lpstr>
      <vt:lpstr>IV) Finding Angles with Inverse Sine &amp; Inverse Cosine</vt:lpstr>
      <vt:lpstr>Practice: Find the missing angle to the nearest degree</vt:lpstr>
      <vt:lpstr>Practice: Find the missing angle to the nearest degree</vt:lpstr>
      <vt:lpstr>Challenge: Two building are 70meters apart.  The shorter building is 50m high.  A cable is attached to both building.  The angle of inclination is 15°.  How tall is the taller building?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6.1 Basic Trigonometric Functions</dc:title>
  <dc:creator>Danny Young</dc:creator>
  <cp:lastModifiedBy>Danny Young</cp:lastModifiedBy>
  <cp:revision>15</cp:revision>
  <dcterms:created xsi:type="dcterms:W3CDTF">2011-04-29T01:33:52Z</dcterms:created>
  <dcterms:modified xsi:type="dcterms:W3CDTF">2020-04-06T18:22:24Z</dcterms:modified>
</cp:coreProperties>
</file>